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66" r:id="rId3"/>
    <p:sldId id="405" r:id="rId4"/>
    <p:sldId id="269" r:id="rId5"/>
    <p:sldId id="274" r:id="rId6"/>
    <p:sldId id="288" r:id="rId7"/>
    <p:sldId id="276" r:id="rId8"/>
    <p:sldId id="277" r:id="rId9"/>
    <p:sldId id="279" r:id="rId10"/>
    <p:sldId id="369" r:id="rId11"/>
    <p:sldId id="345" r:id="rId12"/>
    <p:sldId id="297" r:id="rId13"/>
    <p:sldId id="278" r:id="rId14"/>
    <p:sldId id="287" r:id="rId15"/>
    <p:sldId id="289" r:id="rId16"/>
    <p:sldId id="298" r:id="rId17"/>
    <p:sldId id="340" r:id="rId18"/>
    <p:sldId id="303" r:id="rId19"/>
    <p:sldId id="304" r:id="rId20"/>
    <p:sldId id="339" r:id="rId21"/>
    <p:sldId id="290" r:id="rId22"/>
    <p:sldId id="356" r:id="rId23"/>
    <p:sldId id="371" r:id="rId24"/>
    <p:sldId id="372" r:id="rId25"/>
    <p:sldId id="373" r:id="rId26"/>
    <p:sldId id="348" r:id="rId27"/>
    <p:sldId id="350" r:id="rId28"/>
    <p:sldId id="374" r:id="rId29"/>
    <p:sldId id="375" r:id="rId30"/>
    <p:sldId id="376" r:id="rId31"/>
    <p:sldId id="364" r:id="rId32"/>
    <p:sldId id="406" r:id="rId33"/>
    <p:sldId id="367" r:id="rId34"/>
    <p:sldId id="407" r:id="rId35"/>
    <p:sldId id="408" r:id="rId36"/>
    <p:sldId id="354" r:id="rId37"/>
    <p:sldId id="355" r:id="rId38"/>
    <p:sldId id="359" r:id="rId39"/>
    <p:sldId id="358" r:id="rId40"/>
    <p:sldId id="360" r:id="rId41"/>
    <p:sldId id="361" r:id="rId42"/>
    <p:sldId id="362" r:id="rId43"/>
    <p:sldId id="357" r:id="rId44"/>
    <p:sldId id="285" r:id="rId45"/>
    <p:sldId id="377" r:id="rId46"/>
    <p:sldId id="398" r:id="rId47"/>
    <p:sldId id="379" r:id="rId48"/>
    <p:sldId id="380" r:id="rId49"/>
    <p:sldId id="382" r:id="rId50"/>
    <p:sldId id="399" r:id="rId51"/>
    <p:sldId id="383" r:id="rId52"/>
    <p:sldId id="385" r:id="rId53"/>
    <p:sldId id="384" r:id="rId54"/>
    <p:sldId id="389" r:id="rId55"/>
    <p:sldId id="390" r:id="rId56"/>
    <p:sldId id="401" r:id="rId57"/>
    <p:sldId id="391" r:id="rId58"/>
    <p:sldId id="392" r:id="rId59"/>
    <p:sldId id="403" r:id="rId60"/>
    <p:sldId id="324" r:id="rId61"/>
    <p:sldId id="404" r:id="rId62"/>
    <p:sldId id="330" r:id="rId63"/>
    <p:sldId id="326" r:id="rId64"/>
    <p:sldId id="341" r:id="rId65"/>
    <p:sldId id="335" r:id="rId66"/>
    <p:sldId id="327" r:id="rId67"/>
    <p:sldId id="329" r:id="rId68"/>
    <p:sldId id="332" r:id="rId69"/>
    <p:sldId id="331" r:id="rId70"/>
    <p:sldId id="334" r:id="rId71"/>
    <p:sldId id="293" r:id="rId72"/>
    <p:sldId id="296" r:id="rId73"/>
    <p:sldId id="342" r:id="rId74"/>
    <p:sldId id="267" r:id="rId7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170FB"/>
    <a:srgbClr val="262626"/>
    <a:srgbClr val="F2FBFC"/>
    <a:srgbClr val="E7F7F9"/>
    <a:srgbClr val="DAF3F6"/>
    <a:srgbClr val="FFFF66"/>
    <a:srgbClr val="FFFF00"/>
    <a:srgbClr val="F7F747"/>
    <a:srgbClr val="E86E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33" autoAdjust="0"/>
  </p:normalViewPr>
  <p:slideViewPr>
    <p:cSldViewPr>
      <p:cViewPr varScale="1">
        <p:scale>
          <a:sx n="62" d="100"/>
          <a:sy n="62" d="100"/>
        </p:scale>
        <p:origin x="1290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05B76-5BAB-43F6-ADC1-53522A899A5F}" type="datetimeFigureOut">
              <a:rPr lang="ko-KR" altLang="en-US" smtClean="0"/>
              <a:t>2023-12-21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EB204-1934-4D86-A511-F86042A63D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80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400" dirty="0"/>
              <a:t>간단한 인사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산책코스 추천 웹사이트 프로젝트 발표를 맡게 된 </a:t>
            </a:r>
            <a:r>
              <a:rPr lang="en-US" altLang="ko-KR" sz="1400" dirty="0"/>
              <a:t>3</a:t>
            </a:r>
            <a:r>
              <a:rPr lang="ko-KR" altLang="en-US" sz="1400" dirty="0"/>
              <a:t>조 </a:t>
            </a:r>
            <a:r>
              <a:rPr lang="ko-KR" altLang="en-US" sz="1400" dirty="0" err="1"/>
              <a:t>워킹크루입니다</a:t>
            </a:r>
            <a:r>
              <a:rPr lang="en-US" altLang="ko-KR" sz="1400" dirty="0"/>
              <a:t>.</a:t>
            </a:r>
          </a:p>
          <a:p>
            <a:endParaRPr lang="ko-KR" altLang="en-US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971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결과물들은 접근성이 낮다는 단점이 있습니다</a:t>
            </a:r>
            <a:r>
              <a:rPr lang="en-US" altLang="ko-KR" dirty="0"/>
              <a:t>. </a:t>
            </a:r>
            <a:r>
              <a:rPr lang="ko-KR" altLang="en-US" dirty="0"/>
              <a:t>이 점에 기반해</a:t>
            </a:r>
            <a:r>
              <a:rPr lang="en-US" altLang="ko-KR" dirty="0"/>
              <a:t> </a:t>
            </a:r>
            <a:r>
              <a:rPr lang="ko-KR" altLang="en-US" dirty="0"/>
              <a:t>저희는 코스 추천 기능에 중점을 둔 웹사이트를 개발하기로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302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주제를 바탕으로 유사한 웹사이트 및 앱을 찾아본 결과</a:t>
            </a:r>
            <a:r>
              <a:rPr lang="en-US" altLang="ko-KR" dirty="0"/>
              <a:t>, </a:t>
            </a:r>
            <a:r>
              <a:rPr lang="ko-KR" altLang="en-US" dirty="0" err="1"/>
              <a:t>두루누비</a:t>
            </a:r>
            <a:r>
              <a:rPr lang="ko-KR" altLang="en-US" dirty="0"/>
              <a:t> 웹사이트가 있었는데요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두루누비는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개의 분류로 테마길을 소개하는 웹사이트였습니다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하지만 이 사이트 역시 테마 길 위주의 소개이다 보니</a:t>
            </a:r>
            <a:r>
              <a:rPr lang="en-US" altLang="ko-KR" dirty="0"/>
              <a:t>, </a:t>
            </a:r>
            <a:r>
              <a:rPr lang="ko-KR" altLang="en-US" dirty="0"/>
              <a:t>일상 생활에서의 접근성이 낮다는 단점이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또한 길 소개 외에는 추가적인 기능이 없었습니다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저희는 일상생활에서 접근이 용이한 코스 추천 외에 커뮤니티 기능</a:t>
            </a:r>
            <a:r>
              <a:rPr lang="en-US" altLang="ko-KR" dirty="0"/>
              <a:t>, </a:t>
            </a:r>
            <a:r>
              <a:rPr lang="ko-KR" altLang="en-US" dirty="0"/>
              <a:t>유저들의 기록 및 통계 표시</a:t>
            </a:r>
            <a:r>
              <a:rPr lang="en-US" altLang="ko-KR" dirty="0"/>
              <a:t> </a:t>
            </a:r>
            <a:r>
              <a:rPr lang="ko-KR" altLang="en-US" dirty="0"/>
              <a:t>기능을 추가했습니다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저희 웹사이트에서는 이러한 것들을 추가적으로 보완한 웹사이트 개발을 목표로 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562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뿐만 아니라</a:t>
            </a:r>
            <a:r>
              <a:rPr lang="en-US" altLang="ko-KR" dirty="0"/>
              <a:t>, </a:t>
            </a:r>
            <a:r>
              <a:rPr lang="ko-KR" altLang="en-US" dirty="0"/>
              <a:t>개인화된 코스 추천 기능을 통해 산책에 특화된 웹페이지를 제작했습니다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132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화면에서 보시는 것 </a:t>
            </a:r>
            <a:r>
              <a:rPr lang="ko-KR" altLang="en-US" dirty="0" err="1"/>
              <a:t>처럼</a:t>
            </a:r>
            <a:r>
              <a:rPr lang="ko-KR" altLang="en-US" dirty="0"/>
              <a:t> 저희 프로젝트의 최종 목적은 유저들의 운동습관 형성에 이바지하는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14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기대효과는 유저들의 건강수준 향상</a:t>
            </a:r>
            <a:r>
              <a:rPr lang="en-US" altLang="ko-KR" dirty="0"/>
              <a:t>, </a:t>
            </a:r>
            <a:r>
              <a:rPr lang="ko-KR" altLang="en-US" dirty="0"/>
              <a:t>지역사회 및 기업과의 </a:t>
            </a:r>
            <a:r>
              <a:rPr lang="ko-KR" altLang="en-US" dirty="0" err="1"/>
              <a:t>연계등이</a:t>
            </a:r>
            <a:r>
              <a:rPr lang="ko-KR" altLang="en-US" dirty="0"/>
              <a:t>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753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프론트와 </a:t>
            </a:r>
            <a:r>
              <a:rPr lang="ko-KR" altLang="en-US" dirty="0" err="1"/>
              <a:t>백엔드는</a:t>
            </a:r>
            <a:r>
              <a:rPr lang="ko-KR" altLang="en-US" dirty="0"/>
              <a:t>  </a:t>
            </a:r>
            <a:r>
              <a:rPr lang="en-US" altLang="ko-KR" dirty="0"/>
              <a:t>JSP</a:t>
            </a:r>
            <a:r>
              <a:rPr lang="ko-KR" altLang="en-US" dirty="0"/>
              <a:t>를 기반으로 웹사이트를 구현했습니다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프론트는 사이트 디자인을 위해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ko-KR" altLang="en-US" dirty="0"/>
              <a:t>자바스크립트를 주로 이용했습니다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백엔드는</a:t>
            </a:r>
            <a:r>
              <a:rPr lang="ko-KR" altLang="en-US" dirty="0"/>
              <a:t> 코스 데이터 및 회원 관리를 위해 </a:t>
            </a:r>
            <a:r>
              <a:rPr lang="en-US" altLang="ko-KR" dirty="0"/>
              <a:t>MYSQL</a:t>
            </a:r>
            <a:r>
              <a:rPr lang="ko-KR" altLang="en-US" dirty="0"/>
              <a:t>을 사용했고</a:t>
            </a:r>
            <a:r>
              <a:rPr lang="en-US" altLang="ko-KR" dirty="0"/>
              <a:t>, </a:t>
            </a:r>
            <a:r>
              <a:rPr lang="ko-KR" altLang="en-US" dirty="0" err="1"/>
              <a:t>로드뷰</a:t>
            </a:r>
            <a:r>
              <a:rPr lang="ko-KR" altLang="en-US" dirty="0"/>
              <a:t> 구현을 위한 카카오 </a:t>
            </a:r>
            <a:r>
              <a:rPr lang="ko-KR" altLang="en-US" dirty="0" err="1"/>
              <a:t>디벨롭</a:t>
            </a:r>
            <a:r>
              <a:rPr lang="en-US" altLang="ko-KR" dirty="0"/>
              <a:t>, </a:t>
            </a:r>
            <a:r>
              <a:rPr lang="ko-KR" altLang="en-US" dirty="0"/>
              <a:t>코스 </a:t>
            </a:r>
            <a:r>
              <a:rPr lang="ko-KR" altLang="en-US" dirty="0" err="1"/>
              <a:t>데이터값을</a:t>
            </a:r>
            <a:r>
              <a:rPr lang="ko-KR" altLang="en-US" dirty="0"/>
              <a:t> 가지고 있는 공공데이터 포털 및 </a:t>
            </a:r>
            <a:r>
              <a:rPr lang="ko-KR" altLang="en-US" dirty="0" err="1"/>
              <a:t>두루누비</a:t>
            </a:r>
            <a:r>
              <a:rPr lang="ko-KR" altLang="en-US" dirty="0"/>
              <a:t> 웹사이트를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611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ko-KR" altLang="en-US" dirty="0" err="1"/>
              <a:t>수행과정입니다</a:t>
            </a:r>
            <a:r>
              <a:rPr lang="en-US" altLang="ko-KR" dirty="0"/>
              <a:t>. </a:t>
            </a:r>
            <a:r>
              <a:rPr lang="ko-KR" altLang="en-US" dirty="0"/>
              <a:t>크게 </a:t>
            </a:r>
            <a:r>
              <a:rPr lang="en-US" altLang="ko-KR" dirty="0"/>
              <a:t>4</a:t>
            </a:r>
            <a:r>
              <a:rPr lang="ko-KR" altLang="en-US" dirty="0"/>
              <a:t>단계로 구분했습니다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데이터 구상 및 설계 </a:t>
            </a:r>
            <a:r>
              <a:rPr lang="en-US" altLang="ko-KR" dirty="0"/>
              <a:t>=&gt; </a:t>
            </a:r>
            <a:r>
              <a:rPr lang="ko-KR" altLang="en-US" dirty="0"/>
              <a:t>수집 및 </a:t>
            </a:r>
            <a:r>
              <a:rPr lang="ko-KR" altLang="en-US" dirty="0" err="1"/>
              <a:t>전처리</a:t>
            </a:r>
            <a:r>
              <a:rPr lang="ko-KR" altLang="en-US" dirty="0"/>
              <a:t> </a:t>
            </a:r>
            <a:r>
              <a:rPr lang="en-US" altLang="ko-KR" dirty="0"/>
              <a:t>=&gt; </a:t>
            </a:r>
            <a:r>
              <a:rPr lang="ko-KR" altLang="en-US" dirty="0"/>
              <a:t>웹플랫폼 개발 </a:t>
            </a:r>
            <a:r>
              <a:rPr lang="en-US" altLang="ko-KR" dirty="0"/>
              <a:t>=&gt; </a:t>
            </a:r>
            <a:r>
              <a:rPr lang="ko-KR" altLang="en-US" dirty="0"/>
              <a:t>디버깅 작업 이렇게 </a:t>
            </a:r>
            <a:r>
              <a:rPr lang="en-US" altLang="ko-KR" dirty="0"/>
              <a:t>4</a:t>
            </a:r>
            <a:r>
              <a:rPr lang="ko-KR" altLang="en-US" dirty="0"/>
              <a:t>가지입니다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93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구상 및 설계단계에서는 웹사이트 구상을 위해 필요한 테이블들을 </a:t>
            </a:r>
            <a:r>
              <a:rPr lang="ko-KR" altLang="en-US" dirty="0" err="1"/>
              <a:t>모아놨습니다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해당 테이블들은 회원 관리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크루 회원 관리 등 여러가지 기능들을 구현하는데 필요한 최소한의 데이터들입니다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329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ko-KR" altLang="en-US" dirty="0"/>
              <a:t> 단계입니다</a:t>
            </a:r>
            <a:r>
              <a:rPr lang="en-US" altLang="ko-KR" dirty="0"/>
              <a:t>. MAP </a:t>
            </a:r>
            <a:r>
              <a:rPr lang="ko-KR" altLang="en-US" dirty="0"/>
              <a:t>구현을 위해 카카오 </a:t>
            </a:r>
            <a:r>
              <a:rPr lang="en-US" altLang="ko-KR" dirty="0"/>
              <a:t>API</a:t>
            </a:r>
            <a:r>
              <a:rPr lang="ko-KR" altLang="en-US" dirty="0"/>
              <a:t>를 이용해 </a:t>
            </a:r>
            <a:r>
              <a:rPr lang="ko-KR" altLang="en-US" dirty="0" err="1"/>
              <a:t>로드뷰를</a:t>
            </a:r>
            <a:r>
              <a:rPr lang="ko-KR" altLang="en-US" dirty="0"/>
              <a:t> 구현했습니다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39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수집 및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단계에서는 코스 추천을 위한 데이터들을 수집했습니다</a:t>
            </a:r>
            <a:r>
              <a:rPr lang="en-US" altLang="ko-KR" dirty="0"/>
              <a:t>. </a:t>
            </a:r>
            <a:r>
              <a:rPr lang="ko-KR" altLang="en-US" dirty="0" err="1"/>
              <a:t>두루누비</a:t>
            </a:r>
            <a:r>
              <a:rPr lang="ko-KR" altLang="en-US" dirty="0"/>
              <a:t> 웹사이트와 </a:t>
            </a:r>
            <a:r>
              <a:rPr lang="ko-KR" altLang="en-US" dirty="0" err="1"/>
              <a:t>공공데이터포털을</a:t>
            </a:r>
            <a:r>
              <a:rPr lang="ko-KR" altLang="en-US" dirty="0"/>
              <a:t> 참조했습니다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850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 소개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91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컨텐츠의 길이가 유동적인 </a:t>
            </a:r>
            <a:r>
              <a:rPr lang="en-US" altLang="ko-KR" dirty="0"/>
              <a:t>contents </a:t>
            </a:r>
            <a:r>
              <a:rPr lang="ko-KR" altLang="en-US" dirty="0"/>
              <a:t>디비전에 비해서 위치가 고정된 </a:t>
            </a:r>
            <a:r>
              <a:rPr lang="en-US" altLang="ko-KR" dirty="0"/>
              <a:t>header</a:t>
            </a:r>
            <a:r>
              <a:rPr lang="ko-KR" altLang="en-US" dirty="0"/>
              <a:t>와 </a:t>
            </a:r>
            <a:r>
              <a:rPr lang="en-US" altLang="ko-KR" dirty="0"/>
              <a:t>footer</a:t>
            </a:r>
            <a:r>
              <a:rPr lang="ko-KR" altLang="en-US" dirty="0"/>
              <a:t>의 경우 어떤 디비전에도 영향을 받지 않고 해당 페이지가 나올 수 있도록 코드를 작성했습니다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030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헤더 페이지는 크게 </a:t>
            </a:r>
            <a:r>
              <a:rPr lang="en-US" altLang="ko-KR" dirty="0"/>
              <a:t>button </a:t>
            </a:r>
            <a:r>
              <a:rPr lang="ko-KR" altLang="en-US" dirty="0"/>
              <a:t>클래스와 </a:t>
            </a:r>
            <a:r>
              <a:rPr lang="en-US" altLang="ko-KR" dirty="0"/>
              <a:t>a</a:t>
            </a:r>
            <a:r>
              <a:rPr lang="ko-KR" altLang="en-US" dirty="0"/>
              <a:t>태그로 메뉴들을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Button</a:t>
            </a:r>
            <a:r>
              <a:rPr lang="ko-KR" altLang="en-US" dirty="0"/>
              <a:t>클래스는 </a:t>
            </a:r>
            <a:r>
              <a:rPr lang="en-US" altLang="ko-KR" dirty="0"/>
              <a:t>a</a:t>
            </a:r>
            <a:r>
              <a:rPr lang="ko-KR" altLang="en-US" dirty="0"/>
              <a:t>태그로 링크를 연결하는 것이 어려워서 자바스크립트를 이용해 링크를 연결했습니다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58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프론트가 </a:t>
            </a:r>
            <a:r>
              <a:rPr lang="en-US" altLang="ko-KR" dirty="0"/>
              <a:t>3</a:t>
            </a:r>
            <a:r>
              <a:rPr lang="ko-KR" altLang="en-US" dirty="0"/>
              <a:t>명이기 때문에 컨텐츠의 길이가 </a:t>
            </a:r>
            <a:r>
              <a:rPr lang="ko-KR" altLang="en-US" dirty="0" err="1"/>
              <a:t>제각각일수가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따라서 높이를 유동적으로 설정했습니다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622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푸터페이지입니다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40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페이지는 웹사이트를 처음 들어왔을 때 보이는 홈 화면입니다</a:t>
            </a:r>
            <a:r>
              <a:rPr lang="en-US" altLang="ko-KR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917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 안녕하세요 </a:t>
            </a:r>
            <a:r>
              <a:rPr lang="ko-KR" altLang="en-US" dirty="0" err="1"/>
              <a:t>코스찾기페이지와</a:t>
            </a:r>
            <a:r>
              <a:rPr lang="ko-KR" altLang="en-US" dirty="0"/>
              <a:t> 마이페이지를 주로 맡은 나지혜입니다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ko-KR" altLang="en-US" dirty="0" err="1"/>
              <a:t>코스찾기페이지를</a:t>
            </a:r>
            <a:r>
              <a:rPr lang="ko-KR" altLang="en-US" dirty="0"/>
              <a:t> 보여드리겠습니다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코스찾기페이지는</a:t>
            </a:r>
            <a:r>
              <a:rPr lang="ko-KR" altLang="en-US" dirty="0"/>
              <a:t> 저희 웹사이트의 주요 기능이 </a:t>
            </a:r>
            <a:r>
              <a:rPr lang="ko-KR" altLang="en-US" dirty="0" err="1"/>
              <a:t>코스찾기에</a:t>
            </a:r>
            <a:r>
              <a:rPr lang="ko-KR" altLang="en-US" dirty="0"/>
              <a:t> </a:t>
            </a:r>
            <a:r>
              <a:rPr lang="ko-KR" altLang="en-US" dirty="0" err="1"/>
              <a:t>해당되서</a:t>
            </a:r>
            <a:r>
              <a:rPr lang="ko-KR" altLang="en-US" dirty="0"/>
              <a:t> 배치와 구조에 </a:t>
            </a:r>
          </a:p>
          <a:p>
            <a:r>
              <a:rPr lang="ko-KR" altLang="en-US" dirty="0"/>
              <a:t>고민을 </a:t>
            </a:r>
            <a:r>
              <a:rPr lang="ko-KR" altLang="en-US" dirty="0" err="1"/>
              <a:t>했었는데요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Map</a:t>
            </a:r>
            <a:r>
              <a:rPr lang="ko-KR" altLang="en-US" dirty="0"/>
              <a:t>에 </a:t>
            </a:r>
            <a:r>
              <a:rPr lang="ko-KR" altLang="en-US" dirty="0" err="1"/>
              <a:t>로드뷰기능을</a:t>
            </a:r>
            <a:r>
              <a:rPr lang="ko-KR" altLang="en-US" dirty="0"/>
              <a:t> 함께 </a:t>
            </a:r>
            <a:r>
              <a:rPr lang="ko-KR" altLang="en-US" dirty="0" err="1"/>
              <a:t>제공하다보니</a:t>
            </a:r>
            <a:r>
              <a:rPr lang="ko-KR" altLang="en-US" dirty="0"/>
              <a:t> </a:t>
            </a:r>
            <a:r>
              <a:rPr lang="en-US" altLang="ko-KR" dirty="0"/>
              <a:t>map</a:t>
            </a:r>
            <a:r>
              <a:rPr lang="ko-KR" altLang="en-US" dirty="0"/>
              <a:t>의 공간을 최대한으로 확보가 필요했습니다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그래서 위 페이지에서 보이듯 맵 공간을 최대한으로 확보하고 사용자의 시선이 왼쪽에서 이동할 것을 고려하여 나머지를 왼쪽 사이드로 배치하여 </a:t>
            </a:r>
            <a:r>
              <a:rPr lang="ko-KR" altLang="en-US" dirty="0" err="1"/>
              <a:t>최소하였습니다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98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해당페이지는 마이페이지입니다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1185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err="1"/>
              <a:t>마이페이지에서는어떤</a:t>
            </a:r>
            <a:r>
              <a:rPr lang="ko-KR" altLang="en-US" dirty="0"/>
              <a:t> 내용을 담아야 할 지가 가장 큰 고민이었는데요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웹사이트의 목적이 사용자의 운동습관 형성에 기여인 것에 중점을 두어</a:t>
            </a:r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유저의 누적거리</a:t>
            </a:r>
            <a:r>
              <a:rPr lang="en-US" altLang="ko-KR" dirty="0"/>
              <a:t>, </a:t>
            </a:r>
            <a:r>
              <a:rPr lang="ko-KR" altLang="en-US" dirty="0"/>
              <a:t>누적시간을 상단에 크게 배치하여 사용자의 성취감을 유도하였습니다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63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en-US" altLang="ko-KR" dirty="0"/>
              <a:t>4. </a:t>
            </a:r>
            <a:r>
              <a:rPr lang="ko-KR" altLang="en-US" dirty="0"/>
              <a:t>다음은 카테고리에서 </a:t>
            </a:r>
            <a:r>
              <a:rPr lang="ko-KR" altLang="en-US" dirty="0" err="1"/>
              <a:t>마이페이지에처음</a:t>
            </a:r>
            <a:r>
              <a:rPr lang="ko-KR" altLang="en-US" dirty="0"/>
              <a:t> 들어왔을 때 보여주는 첫 화면에 최근 활동중인 크루</a:t>
            </a:r>
            <a:r>
              <a:rPr lang="en-US" altLang="ko-KR" dirty="0"/>
              <a:t>, </a:t>
            </a:r>
            <a:r>
              <a:rPr lang="ko-KR" altLang="en-US" dirty="0"/>
              <a:t>가입신청 현황</a:t>
            </a:r>
            <a:r>
              <a:rPr lang="en-US" altLang="ko-KR" dirty="0"/>
              <a:t>, </a:t>
            </a:r>
            <a:r>
              <a:rPr lang="ko-KR" altLang="en-US" dirty="0"/>
              <a:t>개설현황을</a:t>
            </a:r>
          </a:p>
          <a:p>
            <a:r>
              <a:rPr lang="ko-KR" altLang="en-US" dirty="0"/>
              <a:t>한 눈에 확인이 가능하도록 하여 편리함을 제공하도록 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해당 페이지에서 가입신청 현황과 개설현황을 보시면 </a:t>
            </a:r>
          </a:p>
          <a:p>
            <a:r>
              <a:rPr lang="ko-KR" altLang="en-US" dirty="0"/>
              <a:t>단순히 크루 정보를 요약한 게 아니라 가입신청현황에서는 승인 상황 확인하고</a:t>
            </a:r>
            <a:r>
              <a:rPr lang="en-US" altLang="ko-KR" dirty="0"/>
              <a:t>, </a:t>
            </a:r>
            <a:r>
              <a:rPr lang="ko-KR" altLang="en-US" dirty="0"/>
              <a:t>개설현황에서는 수락과 거절을 할 수 있도록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33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다음은 마이페이지의 서브 페이지 들입니다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 화면에서 보여준 정보들을 서브 페이지로 빼서 해당 정보를 더 자세히 볼 수 있도록 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05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662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이 페이지는 부가적으로 맡은 </a:t>
            </a:r>
            <a:r>
              <a:rPr lang="ko-KR" altLang="en-US" dirty="0" err="1"/>
              <a:t>크루활동리스트인데요</a:t>
            </a:r>
            <a:r>
              <a:rPr lang="en-US" altLang="ko-KR" dirty="0"/>
              <a:t>. </a:t>
            </a:r>
            <a:r>
              <a:rPr lang="ko-KR" altLang="en-US" dirty="0"/>
              <a:t>상단에 배너 영역을 배치하여 홍보할 수 있는 공간을 마련하였고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모집 글로 이동하기 편하게 하여 크루 </a:t>
            </a:r>
            <a:r>
              <a:rPr lang="ko-KR" altLang="en-US" dirty="0" err="1"/>
              <a:t>활동글</a:t>
            </a:r>
            <a:r>
              <a:rPr lang="ko-KR" altLang="en-US" dirty="0"/>
              <a:t> </a:t>
            </a:r>
            <a:r>
              <a:rPr lang="ko-KR" altLang="en-US" dirty="0" err="1"/>
              <a:t>에관심이</a:t>
            </a:r>
            <a:r>
              <a:rPr lang="ko-KR" altLang="en-US" dirty="0"/>
              <a:t> 있는 유저들의 모집활동참여를 유도하였습니다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 활동리스트는 크루의 정보와 이미지를 한 번에 요약하여 전달할 수 있도록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이상으로 제가 맡은 페이지 소개를 마치겠습니다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4036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프론트 엔드에서 회원 관련 페이지 제작을 맡은 유현상이라고 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회원 관련 페이지를 제작하기 위해 홈페이지의 레이아웃을 구성한 것처럼 홈페이지 구성에서 메인 부분의 레이아웃을 구성하여 작업 효율을 높이고자 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그 다음에</a:t>
            </a:r>
            <a:r>
              <a:rPr lang="en-US" altLang="ko-KR" dirty="0"/>
              <a:t>, </a:t>
            </a:r>
            <a:r>
              <a:rPr lang="ko-KR" altLang="en-US" dirty="0"/>
              <a:t>이 레이아웃에 각 페이지 특성에 맞게 구성요소를 추가하고</a:t>
            </a:r>
            <a:r>
              <a:rPr lang="en-US" altLang="ko-KR" dirty="0"/>
              <a:t>, </a:t>
            </a:r>
            <a:r>
              <a:rPr lang="ko-KR" altLang="en-US" dirty="0"/>
              <a:t>디자인을 설정하여 이 산책 웹사이트를 이용하는 이용자들의 가독성을 높이고자 했습니다</a:t>
            </a:r>
            <a:r>
              <a:rPr lang="en-US" altLang="ko-KR" dirty="0"/>
              <a:t>.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1654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7135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2369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제가 만든 페이지는 로그인</a:t>
            </a:r>
            <a:r>
              <a:rPr lang="en-US" altLang="ko-KR" dirty="0"/>
              <a:t>, </a:t>
            </a:r>
            <a:r>
              <a:rPr lang="ko-KR" altLang="en-US" dirty="0"/>
              <a:t>회원 가입</a:t>
            </a:r>
            <a:r>
              <a:rPr lang="en-US" altLang="ko-KR" dirty="0"/>
              <a:t>, </a:t>
            </a:r>
            <a:r>
              <a:rPr lang="ko-KR" altLang="en-US" dirty="0"/>
              <a:t>아이디 </a:t>
            </a:r>
            <a:r>
              <a:rPr lang="en-US" altLang="ko-KR" dirty="0"/>
              <a:t>/ </a:t>
            </a:r>
            <a:r>
              <a:rPr lang="ko-KR" altLang="en-US" dirty="0"/>
              <a:t>비밀번호 찾기</a:t>
            </a:r>
            <a:r>
              <a:rPr lang="en-US" altLang="ko-KR" dirty="0"/>
              <a:t>, </a:t>
            </a:r>
            <a:r>
              <a:rPr lang="ko-KR" altLang="en-US" dirty="0"/>
              <a:t>아이디 </a:t>
            </a:r>
            <a:r>
              <a:rPr lang="en-US" altLang="ko-KR" dirty="0"/>
              <a:t>/ </a:t>
            </a:r>
            <a:r>
              <a:rPr lang="ko-KR" altLang="en-US" dirty="0"/>
              <a:t>비밀번호 찾기 결과</a:t>
            </a:r>
            <a:r>
              <a:rPr lang="en-US" altLang="ko-KR" dirty="0"/>
              <a:t>, </a:t>
            </a:r>
            <a:r>
              <a:rPr lang="ko-KR" altLang="en-US" dirty="0"/>
              <a:t>회원정보 변경</a:t>
            </a:r>
            <a:r>
              <a:rPr lang="en-US" altLang="ko-KR" dirty="0"/>
              <a:t>, </a:t>
            </a:r>
            <a:r>
              <a:rPr lang="ko-KR" altLang="en-US" dirty="0"/>
              <a:t>회원 탈퇴</a:t>
            </a:r>
            <a:r>
              <a:rPr lang="en-US" altLang="ko-KR" dirty="0"/>
              <a:t>, </a:t>
            </a:r>
            <a:r>
              <a:rPr lang="ko-KR" altLang="en-US" dirty="0"/>
              <a:t>크루 등록 </a:t>
            </a:r>
            <a:r>
              <a:rPr lang="en-US" altLang="ko-KR" dirty="0"/>
              <a:t>- </a:t>
            </a:r>
            <a:r>
              <a:rPr lang="ko-KR" altLang="en-US" dirty="0"/>
              <a:t>단기</a:t>
            </a:r>
            <a:r>
              <a:rPr lang="en-US" altLang="ko-KR" dirty="0"/>
              <a:t>, </a:t>
            </a:r>
            <a:r>
              <a:rPr lang="ko-KR" altLang="en-US" dirty="0"/>
              <a:t>장기 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보다시피</a:t>
            </a:r>
            <a:r>
              <a:rPr lang="en-US" altLang="ko-KR" dirty="0"/>
              <a:t>, </a:t>
            </a:r>
            <a:r>
              <a:rPr lang="ko-KR" altLang="en-US" dirty="0"/>
              <a:t>레이아웃을 바탕으로 추가 및 수정했기 때문에 각 페이지의 구성이 비슷합니다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이상으로 </a:t>
            </a:r>
            <a:r>
              <a:rPr lang="ko-KR" altLang="en-US" dirty="0" err="1"/>
              <a:t>프론트엔드에</a:t>
            </a:r>
            <a:r>
              <a:rPr lang="ko-KR" altLang="en-US" dirty="0"/>
              <a:t> 대한 설명을 마치고 다른 조원이 </a:t>
            </a:r>
            <a:r>
              <a:rPr lang="ko-KR" altLang="en-US" dirty="0" err="1"/>
              <a:t>백엔드에</a:t>
            </a:r>
            <a:r>
              <a:rPr lang="ko-KR" altLang="en-US" dirty="0"/>
              <a:t> 대해 설명하겠습니다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6572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871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233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615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코스등록 </a:t>
            </a:r>
            <a:r>
              <a:rPr lang="en-US" altLang="ko-KR" dirty="0"/>
              <a:t>-&gt; </a:t>
            </a:r>
            <a:r>
              <a:rPr lang="ko-KR" altLang="en-US" dirty="0"/>
              <a:t>폼 </a:t>
            </a:r>
            <a:r>
              <a:rPr lang="en-US" altLang="ko-KR" dirty="0"/>
              <a:t>-&gt; </a:t>
            </a:r>
            <a:r>
              <a:rPr lang="ko-KR" altLang="en-US" dirty="0"/>
              <a:t>테이블로 </a:t>
            </a:r>
            <a:r>
              <a:rPr lang="ko-KR" altLang="en-US" dirty="0" err="1"/>
              <a:t>들어감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890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코스 전반에 관한 내용 </a:t>
            </a:r>
            <a:r>
              <a:rPr lang="en-US" altLang="ko-KR" dirty="0"/>
              <a:t>-&gt; </a:t>
            </a:r>
            <a:r>
              <a:rPr lang="ko-KR" altLang="en-US" dirty="0"/>
              <a:t>두개의 이미지 차이점 보임</a:t>
            </a:r>
            <a:r>
              <a:rPr lang="en-US" altLang="ko-KR" dirty="0"/>
              <a:t>? -&gt; </a:t>
            </a:r>
            <a:r>
              <a:rPr lang="ko-KR" altLang="en-US" dirty="0"/>
              <a:t>차이점 얘기 </a:t>
            </a:r>
            <a:r>
              <a:rPr lang="en-US" altLang="ko-KR" dirty="0"/>
              <a:t>-&gt; </a:t>
            </a:r>
            <a:r>
              <a:rPr lang="ko-KR" altLang="en-US" dirty="0"/>
              <a:t>요청 초기 페이지에서 각각의 </a:t>
            </a:r>
            <a:r>
              <a:rPr lang="en-US" altLang="ko-KR" dirty="0"/>
              <a:t>servlet</a:t>
            </a:r>
            <a:r>
              <a:rPr lang="ko-KR" altLang="en-US" dirty="0"/>
              <a:t>으로 이동하여 각각의 페이지로 이동하게 됩니다</a:t>
            </a:r>
            <a:r>
              <a:rPr lang="en-US" altLang="ko-KR" dirty="0"/>
              <a:t>. </a:t>
            </a:r>
            <a:r>
              <a:rPr lang="ko-KR" altLang="en-US" dirty="0"/>
              <a:t>이런 방식을 택한 이유와 해당 코스리스트를 띄우는 내용은 후에 설명 드리겠습니다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812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간단한 팀 소개를 하겠습니다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 조는 프론트 </a:t>
            </a:r>
            <a:r>
              <a:rPr lang="en-US" altLang="ko-KR" dirty="0"/>
              <a:t>3</a:t>
            </a:r>
            <a:r>
              <a:rPr lang="ko-KR" altLang="en-US" dirty="0"/>
              <a:t>명 </a:t>
            </a:r>
            <a:r>
              <a:rPr lang="ko-KR" altLang="en-US" dirty="0" err="1"/>
              <a:t>백엔드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명으로 프로젝트를 진행했습니다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저는 프로젝트 설계 및 총괄을 담당하고 프론트 엔드를 담당했습니다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크루 모집</a:t>
            </a:r>
            <a:r>
              <a:rPr lang="en-US" altLang="ko-KR" dirty="0"/>
              <a:t>, </a:t>
            </a:r>
            <a:r>
              <a:rPr lang="ko-KR" altLang="en-US" dirty="0"/>
              <a:t>활동 등 크루 찾기 페이지를 작성하고</a:t>
            </a:r>
            <a:r>
              <a:rPr lang="en-US" altLang="ko-KR" dirty="0"/>
              <a:t>, </a:t>
            </a:r>
            <a:r>
              <a:rPr lang="ko-KR" altLang="en-US" dirty="0"/>
              <a:t> 웹페이지 디자인의 원활한 작업을 위해 공통 레이아웃을 작성했습니다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637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코스찾기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/>
              <a:t>좋아요 기능 </a:t>
            </a:r>
            <a:r>
              <a:rPr lang="en-US" altLang="ko-KR" dirty="0"/>
              <a:t>-&gt; </a:t>
            </a:r>
            <a:r>
              <a:rPr lang="ko-KR" altLang="en-US" dirty="0"/>
              <a:t>중복 추천 방지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7007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소은씨 </a:t>
            </a:r>
            <a:r>
              <a:rPr lang="en-US" altLang="ko-KR" dirty="0"/>
              <a:t>-&gt; </a:t>
            </a:r>
            <a:r>
              <a:rPr lang="ko-KR" altLang="en-US" dirty="0"/>
              <a:t>코스선택 </a:t>
            </a:r>
            <a:r>
              <a:rPr lang="en-US" altLang="ko-KR" dirty="0"/>
              <a:t>-&gt; </a:t>
            </a:r>
            <a:r>
              <a:rPr lang="ko-KR" altLang="en-US" dirty="0"/>
              <a:t>일정 등록 페이지 이동 </a:t>
            </a:r>
            <a:r>
              <a:rPr lang="en-US" altLang="ko-KR" dirty="0"/>
              <a:t>-&gt; </a:t>
            </a:r>
            <a:r>
              <a:rPr lang="ko-KR" altLang="en-US" dirty="0"/>
              <a:t>선택 </a:t>
            </a:r>
            <a:r>
              <a:rPr lang="en-US" altLang="ko-KR" dirty="0"/>
              <a:t>-&gt; input</a:t>
            </a:r>
            <a:r>
              <a:rPr lang="ko-KR" altLang="en-US" dirty="0"/>
              <a:t>태그에 이름 </a:t>
            </a:r>
            <a:r>
              <a:rPr lang="ko-KR" altLang="en-US" dirty="0" err="1"/>
              <a:t>들어감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54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설정 변경 </a:t>
            </a:r>
            <a:r>
              <a:rPr lang="en-US" altLang="ko-KR" dirty="0"/>
              <a:t>-&gt; </a:t>
            </a:r>
            <a:r>
              <a:rPr lang="ko-KR" altLang="en-US" dirty="0"/>
              <a:t>코스리스트 </a:t>
            </a:r>
            <a:r>
              <a:rPr lang="ko-KR" altLang="en-US" dirty="0" err="1"/>
              <a:t>구하는데는</a:t>
            </a:r>
            <a:r>
              <a:rPr lang="ko-KR" altLang="en-US" dirty="0"/>
              <a:t> 반경범위 정렬순서가 필요함 </a:t>
            </a:r>
            <a:r>
              <a:rPr lang="en-US" altLang="ko-KR" dirty="0"/>
              <a:t>-&gt; </a:t>
            </a:r>
            <a:r>
              <a:rPr lang="ko-KR" altLang="en-US" dirty="0"/>
              <a:t>반경범위 설정 정렬순서 설정 가능 </a:t>
            </a:r>
            <a:r>
              <a:rPr lang="en-US" altLang="ko-KR" dirty="0"/>
              <a:t>-&gt; </a:t>
            </a:r>
            <a:r>
              <a:rPr lang="ko-KR" altLang="en-US" dirty="0"/>
              <a:t>돋보기 </a:t>
            </a:r>
            <a:r>
              <a:rPr lang="en-US" altLang="ko-KR" dirty="0"/>
              <a:t>-&gt; </a:t>
            </a:r>
            <a:r>
              <a:rPr lang="ko-KR" altLang="en-US" dirty="0"/>
              <a:t>다음 </a:t>
            </a:r>
            <a:r>
              <a:rPr lang="en-US" altLang="ko-KR" dirty="0" err="1"/>
              <a:t>api</a:t>
            </a:r>
            <a:r>
              <a:rPr lang="en-US" altLang="ko-KR" baseline="0" dirty="0"/>
              <a:t> -&gt; </a:t>
            </a:r>
            <a:r>
              <a:rPr lang="ko-KR" altLang="en-US" baseline="0" dirty="0"/>
              <a:t>해당 설정으로 새로운 경로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0753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코스리스트 가져오는 방법 </a:t>
            </a:r>
            <a:r>
              <a:rPr lang="en-US" altLang="ko-KR" dirty="0"/>
              <a:t>-&gt; </a:t>
            </a:r>
            <a:r>
              <a:rPr lang="en-US" altLang="ko-KR" dirty="0" err="1"/>
              <a:t>gpx</a:t>
            </a:r>
            <a:r>
              <a:rPr lang="ko-KR" altLang="en-US" dirty="0"/>
              <a:t>파일 </a:t>
            </a:r>
            <a:r>
              <a:rPr lang="en-US" altLang="ko-KR" dirty="0"/>
              <a:t>xml</a:t>
            </a:r>
            <a:r>
              <a:rPr lang="ko-KR" altLang="en-US" dirty="0"/>
              <a:t>로 파싱 </a:t>
            </a:r>
            <a:r>
              <a:rPr lang="en-US" altLang="ko-KR" dirty="0"/>
              <a:t>-&gt; </a:t>
            </a:r>
            <a:r>
              <a:rPr lang="ko-KR" altLang="en-US" dirty="0"/>
              <a:t>파일의 이름 키 </a:t>
            </a:r>
            <a:r>
              <a:rPr lang="en-US" altLang="ko-KR" dirty="0"/>
              <a:t>-&gt; </a:t>
            </a:r>
            <a:r>
              <a:rPr lang="en-US" altLang="ko-KR" dirty="0" err="1"/>
              <a:t>json</a:t>
            </a:r>
            <a:r>
              <a:rPr lang="ko-KR" altLang="en-US" dirty="0"/>
              <a:t>형태의 </a:t>
            </a:r>
            <a:r>
              <a:rPr lang="ko-KR" altLang="en-US" dirty="0" err="1"/>
              <a:t>좌표값을</a:t>
            </a:r>
            <a:r>
              <a:rPr lang="ko-KR" altLang="en-US" dirty="0"/>
              <a:t> </a:t>
            </a:r>
            <a:r>
              <a:rPr lang="ko-KR" altLang="en-US" dirty="0" err="1"/>
              <a:t>밸류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입력받은</a:t>
            </a:r>
            <a:r>
              <a:rPr lang="ko-KR" altLang="en-US" dirty="0"/>
              <a:t> 주소 </a:t>
            </a:r>
            <a:r>
              <a:rPr lang="en-US" altLang="ko-KR" dirty="0"/>
              <a:t>or geolocation</a:t>
            </a:r>
            <a:r>
              <a:rPr lang="ko-KR" altLang="en-US" dirty="0"/>
              <a:t>을 이용해 현재 위치 </a:t>
            </a:r>
            <a:r>
              <a:rPr lang="en-US" altLang="ko-KR" dirty="0"/>
              <a:t>-&gt; </a:t>
            </a:r>
            <a:r>
              <a:rPr lang="ko-KR" altLang="en-US" dirty="0"/>
              <a:t>파일의 개수만큼 반복 </a:t>
            </a:r>
            <a:r>
              <a:rPr lang="en-US" altLang="ko-KR" dirty="0"/>
              <a:t>-&gt; </a:t>
            </a:r>
            <a:r>
              <a:rPr lang="en-US" altLang="ko-KR" dirty="0" err="1"/>
              <a:t>isinradious</a:t>
            </a:r>
            <a:r>
              <a:rPr lang="ko-KR" altLang="en-US" dirty="0"/>
              <a:t>를 </a:t>
            </a:r>
            <a:r>
              <a:rPr lang="en-US" altLang="ko-KR" dirty="0"/>
              <a:t>false</a:t>
            </a:r>
            <a:r>
              <a:rPr lang="ko-KR" altLang="en-US" dirty="0"/>
              <a:t>라는 지역변수</a:t>
            </a:r>
            <a:r>
              <a:rPr lang="en-US" altLang="ko-KR" dirty="0"/>
              <a:t>-&gt;</a:t>
            </a:r>
            <a:br>
              <a:rPr lang="en-US" altLang="ko-KR" dirty="0"/>
            </a:br>
            <a:r>
              <a:rPr lang="ko-KR" altLang="en-US" dirty="0" err="1"/>
              <a:t>카카오맵</a:t>
            </a:r>
            <a:r>
              <a:rPr lang="ko-KR" altLang="en-US" dirty="0"/>
              <a:t> </a:t>
            </a:r>
            <a:r>
              <a:rPr lang="en-US" altLang="ko-KR" dirty="0" err="1"/>
              <a:t>api</a:t>
            </a:r>
            <a:r>
              <a:rPr lang="ko-KR" altLang="en-US" dirty="0"/>
              <a:t>의 </a:t>
            </a:r>
            <a:r>
              <a:rPr lang="en-US" altLang="ko-KR" dirty="0" err="1"/>
              <a:t>polyline.length</a:t>
            </a:r>
            <a:r>
              <a:rPr lang="ko-KR" altLang="en-US" dirty="0"/>
              <a:t>라는 기능을 이용해 각 </a:t>
            </a:r>
            <a:r>
              <a:rPr lang="ko-KR" altLang="en-US" dirty="0" err="1"/>
              <a:t>좌표값과</a:t>
            </a:r>
            <a:r>
              <a:rPr lang="ko-KR" altLang="en-US" dirty="0"/>
              <a:t> 설정 범위 비교 </a:t>
            </a:r>
            <a:r>
              <a:rPr lang="en-US" altLang="ko-KR" dirty="0"/>
              <a:t>-&gt;</a:t>
            </a:r>
            <a:r>
              <a:rPr lang="ko-KR" altLang="en-US" dirty="0"/>
              <a:t>값이 더 작으면 </a:t>
            </a:r>
            <a:r>
              <a:rPr lang="en-US" altLang="ko-KR" dirty="0"/>
              <a:t>true </a:t>
            </a:r>
            <a:r>
              <a:rPr lang="ko-KR" altLang="en-US" dirty="0"/>
              <a:t>처리 </a:t>
            </a:r>
            <a:r>
              <a:rPr lang="en-US" altLang="ko-KR" dirty="0"/>
              <a:t>-&gt; </a:t>
            </a:r>
            <a:r>
              <a:rPr lang="ko-KR" altLang="en-US" dirty="0"/>
              <a:t>키의 값을 </a:t>
            </a:r>
            <a:r>
              <a:rPr lang="en-US" altLang="ko-KR" dirty="0" err="1"/>
              <a:t>routelist</a:t>
            </a:r>
            <a:r>
              <a:rPr lang="ko-KR" altLang="en-US" dirty="0"/>
              <a:t>라는 배열에 </a:t>
            </a:r>
            <a:r>
              <a:rPr lang="en-US" altLang="ko-KR" dirty="0"/>
              <a:t>push</a:t>
            </a:r>
            <a:r>
              <a:rPr lang="ko-KR" altLang="en-US" dirty="0"/>
              <a:t>후 </a:t>
            </a:r>
            <a:r>
              <a:rPr lang="en-US" altLang="ko-KR" dirty="0"/>
              <a:t>servlet</a:t>
            </a:r>
            <a:r>
              <a:rPr lang="ko-KR" altLang="en-US" dirty="0"/>
              <a:t>으로 </a:t>
            </a:r>
            <a:r>
              <a:rPr lang="ko-KR" altLang="en-US" dirty="0" err="1"/>
              <a:t>가져감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</a:p>
          <a:p>
            <a:r>
              <a:rPr lang="ko-KR" altLang="en-US" dirty="0"/>
              <a:t>파일의 이름과 </a:t>
            </a:r>
            <a:r>
              <a:rPr lang="en-US" altLang="ko-KR" dirty="0" err="1"/>
              <a:t>db</a:t>
            </a:r>
            <a:r>
              <a:rPr lang="ko-KR" altLang="en-US" dirty="0"/>
              <a:t>매칭시켜 해당 정보 끌어내 리스트 생성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7258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경로 리스트는 각각의 함수를 가지고 있으며 누르게 되면 해당 위치로 지도 중심 이동 </a:t>
            </a:r>
            <a:r>
              <a:rPr lang="en-US" altLang="ko-KR" dirty="0"/>
              <a:t>-&gt; </a:t>
            </a:r>
            <a:r>
              <a:rPr lang="ko-KR" altLang="en-US" dirty="0"/>
              <a:t>이전에 그려진 </a:t>
            </a:r>
            <a:r>
              <a:rPr lang="ko-KR" altLang="en-US" dirty="0" err="1"/>
              <a:t>폴리라인</a:t>
            </a:r>
            <a:r>
              <a:rPr lang="ko-KR" altLang="en-US" dirty="0"/>
              <a:t> 지워 해당 </a:t>
            </a:r>
            <a:r>
              <a:rPr lang="ko-KR" altLang="en-US" dirty="0" err="1"/>
              <a:t>폴리라인만</a:t>
            </a:r>
            <a:r>
              <a:rPr lang="ko-KR" altLang="en-US" dirty="0"/>
              <a:t> 보이게끔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3577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좌 상단 </a:t>
            </a:r>
            <a:r>
              <a:rPr lang="ko-KR" altLang="en-US" dirty="0" err="1"/>
              <a:t>로드뷰</a:t>
            </a:r>
            <a:r>
              <a:rPr lang="ko-KR" altLang="en-US" dirty="0"/>
              <a:t> 기능도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0629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마이 코스 소개 </a:t>
            </a:r>
            <a:r>
              <a:rPr lang="ko-KR" altLang="en-US" dirty="0" err="1"/>
              <a:t>코스아이디로</a:t>
            </a:r>
            <a:r>
              <a:rPr lang="ko-KR" altLang="en-US" dirty="0"/>
              <a:t> 거리 시간 데이터 누적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0769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좋아요 기능 얘는 중복 추천 방지 대신 취소 기능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7446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Ajax -&gt; </a:t>
            </a:r>
            <a:r>
              <a:rPr lang="ko-KR" altLang="en-US" dirty="0"/>
              <a:t>이미 선택 </a:t>
            </a:r>
            <a:r>
              <a:rPr lang="ko-KR" altLang="en-US" dirty="0" err="1"/>
              <a:t>된거</a:t>
            </a:r>
            <a:r>
              <a:rPr lang="ko-KR" altLang="en-US" dirty="0"/>
              <a:t> 예시 </a:t>
            </a:r>
            <a:r>
              <a:rPr lang="en-US" altLang="ko-KR" dirty="0"/>
              <a:t>-&gt; alike </a:t>
            </a:r>
            <a:r>
              <a:rPr lang="ko-KR" altLang="en-US" dirty="0"/>
              <a:t>삭제 </a:t>
            </a:r>
            <a:r>
              <a:rPr lang="en-US" altLang="ko-KR" dirty="0"/>
              <a:t>like</a:t>
            </a:r>
            <a:r>
              <a:rPr lang="en-US" altLang="ko-KR" baseline="0" dirty="0"/>
              <a:t> </a:t>
            </a:r>
            <a:r>
              <a:rPr lang="ko-KR" altLang="en-US" baseline="0" dirty="0"/>
              <a:t>추가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131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160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050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팀워크 </a:t>
            </a:r>
            <a:r>
              <a:rPr lang="en-US" altLang="ko-KR" dirty="0"/>
              <a:t>: </a:t>
            </a:r>
            <a:r>
              <a:rPr lang="ko-KR" altLang="en-US" dirty="0" err="1"/>
              <a:t>팀원들간의</a:t>
            </a:r>
            <a:r>
              <a:rPr lang="ko-KR" altLang="en-US" dirty="0"/>
              <a:t> 지속적인 소통이 프로젝트의 완성에 매우 중요한 역할을 한다고 느꼈습니다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도전의식 </a:t>
            </a:r>
            <a:r>
              <a:rPr lang="en-US" altLang="ko-KR" dirty="0"/>
              <a:t>: </a:t>
            </a:r>
            <a:r>
              <a:rPr lang="ko-KR" altLang="en-US" dirty="0"/>
              <a:t>기능 구현에 대한 실현 가능성에 의구심이 있었지만</a:t>
            </a:r>
            <a:r>
              <a:rPr lang="en-US" altLang="ko-KR" dirty="0"/>
              <a:t>, </a:t>
            </a:r>
            <a:r>
              <a:rPr lang="ko-KR" altLang="en-US" dirty="0"/>
              <a:t>일단 해보자는 마인드를 갖고 탐색하는 자세를 갖게 됐습니다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성장 </a:t>
            </a:r>
            <a:r>
              <a:rPr lang="en-US" altLang="ko-KR" dirty="0"/>
              <a:t>: </a:t>
            </a:r>
            <a:r>
              <a:rPr lang="ko-KR" altLang="en-US" dirty="0" err="1"/>
              <a:t>팀장으로서의</a:t>
            </a:r>
            <a:r>
              <a:rPr lang="ko-KR" altLang="en-US" baseline="0" dirty="0"/>
              <a:t> 역할이 다소 미흡하다고 느꼈습니다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부족한 점을 많이 느끼고 보완의 필요성을 느낀 좋은 기회가 됐습니다</a:t>
            </a:r>
            <a:r>
              <a:rPr lang="en-US" altLang="ko-KR" baseline="0" dirty="0"/>
              <a:t>.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43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17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프로젝트 주제로 산책 코스 추천을 선택했습니다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148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프로젝트 추진 배경은 다음과 같습니다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이후 </a:t>
            </a:r>
            <a:r>
              <a:rPr lang="ko-KR" altLang="en-US" dirty="0" err="1"/>
              <a:t>비만율</a:t>
            </a:r>
            <a:r>
              <a:rPr lang="ko-KR" altLang="en-US" dirty="0"/>
              <a:t> 증가와</a:t>
            </a:r>
            <a:r>
              <a:rPr lang="en-US" altLang="ko-KR" dirty="0"/>
              <a:t>, </a:t>
            </a:r>
            <a:r>
              <a:rPr lang="ko-KR" altLang="en-US" dirty="0"/>
              <a:t>만성질환자 증가라는 사회 문제에 주목했습니다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4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건강 문제가 개인의 문제가 아닌 사회적 문제로 대두되고 있고</a:t>
            </a:r>
            <a:r>
              <a:rPr lang="en-US" altLang="ko-KR" dirty="0"/>
              <a:t>, </a:t>
            </a:r>
            <a:r>
              <a:rPr lang="ko-KR" altLang="en-US" dirty="0"/>
              <a:t>이에 따라 운동 장려 및 지원의 필요성이 증가됨을 알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따라서 건강 관련 웹사이트를 제작하기로 결정했습니다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898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특징 및 차별성입니다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화면을 보시면</a:t>
            </a:r>
            <a:r>
              <a:rPr lang="en-US" altLang="ko-KR" dirty="0"/>
              <a:t>, </a:t>
            </a:r>
            <a:r>
              <a:rPr lang="ko-KR" altLang="en-US" dirty="0"/>
              <a:t>포털 사이트에서 산책 코스를  검색해도 구체적인 코스 경로나 추천은 나오지 않습니다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위에서 보시는 것처럼 관광지 위주의 결과를 확인하실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EB204-1934-4D86-A511-F86042A63D3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29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31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7.png"/><Relationship Id="rId5" Type="http://schemas.openxmlformats.org/officeDocument/2006/relationships/image" Target="../media/image15.png"/><Relationship Id="rId10" Type="http://schemas.openxmlformats.org/officeDocument/2006/relationships/image" Target="../media/image36.png"/><Relationship Id="rId4" Type="http://schemas.openxmlformats.org/officeDocument/2006/relationships/image" Target="../media/image5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.png"/><Relationship Id="rId21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6.jpe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1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5.png"/><Relationship Id="rId9" Type="http://schemas.openxmlformats.org/officeDocument/2006/relationships/image" Target="../media/image39.png"/><Relationship Id="rId14" Type="http://schemas.openxmlformats.org/officeDocument/2006/relationships/image" Target="../media/image44.jpeg"/><Relationship Id="rId2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6.png"/><Relationship Id="rId5" Type="http://schemas.openxmlformats.org/officeDocument/2006/relationships/image" Target="../media/image15.png"/><Relationship Id="rId10" Type="http://schemas.openxmlformats.org/officeDocument/2006/relationships/image" Target="../media/image55.png"/><Relationship Id="rId4" Type="http://schemas.openxmlformats.org/officeDocument/2006/relationships/image" Target="../media/image5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6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5.png"/><Relationship Id="rId9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7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5.png"/><Relationship Id="rId9" Type="http://schemas.openxmlformats.org/officeDocument/2006/relationships/image" Target="../media/image9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g"/><Relationship Id="rId5" Type="http://schemas.openxmlformats.org/officeDocument/2006/relationships/image" Target="../media/image114.png"/><Relationship Id="rId4" Type="http://schemas.openxmlformats.org/officeDocument/2006/relationships/image" Target="../media/image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18.png"/><Relationship Id="rId4" Type="http://schemas.openxmlformats.org/officeDocument/2006/relationships/image" Target="../media/image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20.jpg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134.png"/><Relationship Id="rId4" Type="http://schemas.openxmlformats.org/officeDocument/2006/relationships/image" Target="../media/image5.png"/><Relationship Id="rId9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5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9.png"/><Relationship Id="rId5" Type="http://schemas.openxmlformats.org/officeDocument/2006/relationships/image" Target="../media/image7.png"/><Relationship Id="rId10" Type="http://schemas.openxmlformats.org/officeDocument/2006/relationships/image" Target="../media/image138.png"/><Relationship Id="rId4" Type="http://schemas.openxmlformats.org/officeDocument/2006/relationships/image" Target="../media/image15.png"/><Relationship Id="rId9" Type="http://schemas.openxmlformats.org/officeDocument/2006/relationships/image" Target="../media/image13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256" y="144098"/>
            <a:ext cx="2948399" cy="2046978"/>
            <a:chOff x="476256" y="144098"/>
            <a:chExt cx="2948399" cy="2046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6" y="144098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5215" y="8158316"/>
            <a:ext cx="2948399" cy="2046978"/>
            <a:chOff x="693072" y="6717330"/>
            <a:chExt cx="2948399" cy="2046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072" y="6717330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4529" y="639336"/>
            <a:ext cx="15272847" cy="11583024"/>
            <a:chOff x="1544529" y="639336"/>
            <a:chExt cx="15272847" cy="115830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4529" y="639336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56936" y="2829329"/>
            <a:ext cx="2948399" cy="2046978"/>
            <a:chOff x="14928107" y="4552042"/>
            <a:chExt cx="2948399" cy="2046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8107" y="4552042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9582" y="2237340"/>
            <a:ext cx="10728836" cy="1162859"/>
            <a:chOff x="3778439" y="3573675"/>
            <a:chExt cx="10728836" cy="11628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439" y="3573675"/>
              <a:ext cx="10728836" cy="116285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2214" y="4426073"/>
            <a:ext cx="18255613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9600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Step by Step </a:t>
            </a:r>
          </a:p>
          <a:p>
            <a:pPr algn="ctr"/>
            <a:r>
              <a:rPr lang="ko-KR" altLang="en-US" sz="8000" b="1" kern="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산책코스 추천 웹 사이트 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38400" y="2598496"/>
            <a:ext cx="1382731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내가 원하는 곳에서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내가 원하는 사람들과 함께 산책하자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!</a:t>
            </a:r>
          </a:p>
        </p:txBody>
      </p:sp>
      <p:grpSp>
        <p:nvGrpSpPr>
          <p:cNvPr id="1006" name="그룹 1006"/>
          <p:cNvGrpSpPr/>
          <p:nvPr/>
        </p:nvGrpSpPr>
        <p:grpSpPr>
          <a:xfrm>
            <a:off x="3997416" y="2371790"/>
            <a:ext cx="915080" cy="915080"/>
            <a:chOff x="3997416" y="3697565"/>
            <a:chExt cx="915080" cy="9150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7416" y="3697565"/>
              <a:ext cx="915080" cy="9150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2-3.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특징 및 차별성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A923565-25BC-DF46-2E01-43F2C0947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32" y="2847639"/>
            <a:ext cx="4648603" cy="56773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3703B0-DC2E-672E-EF09-5A58EA4F08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174" y="2909115"/>
            <a:ext cx="4492822" cy="577698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39D965-8FFC-2686-2DE1-8D952CC2DA8A}"/>
              </a:ext>
            </a:extLst>
          </p:cNvPr>
          <p:cNvGrpSpPr/>
          <p:nvPr/>
        </p:nvGrpSpPr>
        <p:grpSpPr>
          <a:xfrm>
            <a:off x="5155445" y="8293067"/>
            <a:ext cx="7613364" cy="786074"/>
            <a:chOff x="5155445" y="8293067"/>
            <a:chExt cx="7613364" cy="78607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B02F0CA-9AFD-0B28-9749-02B852998FB1}"/>
                </a:ext>
              </a:extLst>
            </p:cNvPr>
            <p:cNvSpPr/>
            <p:nvPr/>
          </p:nvSpPr>
          <p:spPr>
            <a:xfrm>
              <a:off x="5155445" y="8293067"/>
              <a:ext cx="6923623" cy="786074"/>
            </a:xfrm>
            <a:prstGeom prst="roundRect">
              <a:avLst/>
            </a:prstGeom>
            <a:solidFill>
              <a:srgbClr val="F2FBFC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7DC3E7-C0C5-A442-4215-9102A191CE4D}"/>
                </a:ext>
              </a:extLst>
            </p:cNvPr>
            <p:cNvSpPr txBox="1"/>
            <p:nvPr/>
          </p:nvSpPr>
          <p:spPr>
            <a:xfrm>
              <a:off x="5593094" y="8350296"/>
              <a:ext cx="7175715" cy="700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" marR="0" indent="-63500" algn="ctr" fontAlgn="base" latinLnBrk="1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관광지</a:t>
              </a:r>
              <a:r>
                <a:rPr lang="en-US" altLang="ko-KR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, </a:t>
              </a: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저수지</a:t>
              </a:r>
              <a:r>
                <a:rPr lang="en-US" altLang="ko-KR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, </a:t>
              </a: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공원 위주  → </a:t>
              </a:r>
              <a:r>
                <a:rPr lang="ko-KR" altLang="en-US" sz="2800" b="1" kern="0" spc="-100" dirty="0">
                  <a:solidFill>
                    <a:srgbClr val="FF0000"/>
                  </a:solidFill>
                  <a:latin typeface="Gmarket Sans Bold" pitchFamily="34" charset="0"/>
                </a:rPr>
                <a:t>접근성이 낮음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6929549-F574-9036-92BA-CA7C87A08D35}"/>
              </a:ext>
            </a:extLst>
          </p:cNvPr>
          <p:cNvSpPr/>
          <p:nvPr/>
        </p:nvSpPr>
        <p:spPr>
          <a:xfrm>
            <a:off x="7047735" y="3327912"/>
            <a:ext cx="4112694" cy="167640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1307DC5-121B-7C25-2716-3D63ED4905D6}"/>
              </a:ext>
            </a:extLst>
          </p:cNvPr>
          <p:cNvSpPr/>
          <p:nvPr/>
        </p:nvSpPr>
        <p:spPr>
          <a:xfrm>
            <a:off x="2714760" y="4639683"/>
            <a:ext cx="4112694" cy="167640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4A706E9-3711-A900-F73A-336162556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18666" y="2859790"/>
            <a:ext cx="4496190" cy="565309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09F404D-A6EE-DF94-9552-857C4251D864}"/>
              </a:ext>
            </a:extLst>
          </p:cNvPr>
          <p:cNvCxnSpPr>
            <a:cxnSpLocks/>
          </p:cNvCxnSpPr>
          <p:nvPr/>
        </p:nvCxnSpPr>
        <p:spPr>
          <a:xfrm>
            <a:off x="2819400" y="3217307"/>
            <a:ext cx="9906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11DFED1-9236-556D-29BD-02AD117ACF04}"/>
              </a:ext>
            </a:extLst>
          </p:cNvPr>
          <p:cNvCxnSpPr>
            <a:cxnSpLocks/>
          </p:cNvCxnSpPr>
          <p:nvPr/>
        </p:nvCxnSpPr>
        <p:spPr>
          <a:xfrm>
            <a:off x="7087654" y="3204985"/>
            <a:ext cx="9906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1" name="그룹 1021"/>
          <p:cNvGrpSpPr/>
          <p:nvPr/>
        </p:nvGrpSpPr>
        <p:grpSpPr>
          <a:xfrm>
            <a:off x="12166114" y="2162172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D8807B-95E6-A8BA-380C-C7C1ADF22378}"/>
              </a:ext>
            </a:extLst>
          </p:cNvPr>
          <p:cNvSpPr/>
          <p:nvPr/>
        </p:nvSpPr>
        <p:spPr>
          <a:xfrm>
            <a:off x="11337999" y="4298924"/>
            <a:ext cx="4452519" cy="4034317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D8DDD9E-E970-DA03-E13A-1C48D9EE655B}"/>
              </a:ext>
            </a:extLst>
          </p:cNvPr>
          <p:cNvCxnSpPr>
            <a:cxnSpLocks/>
          </p:cNvCxnSpPr>
          <p:nvPr/>
        </p:nvCxnSpPr>
        <p:spPr>
          <a:xfrm>
            <a:off x="11583768" y="3204985"/>
            <a:ext cx="1141632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2-3.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특징 및 차별성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1025" name="_x153982296">
            <a:extLst>
              <a:ext uri="{FF2B5EF4-FFF2-40B4-BE49-F238E27FC236}">
                <a16:creationId xmlns:a16="http://schemas.microsoft.com/office/drawing/2014/main" id="{B77A8983-FF5E-8191-CA4F-C906E7CF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636" y="3821481"/>
            <a:ext cx="5803429" cy="4467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8C6DAA-31A2-DCCC-DA9E-488E240FCB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74" y="5194116"/>
            <a:ext cx="5438447" cy="8438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B04FB9-F255-9955-44E3-6BED14880B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27" y="3173229"/>
            <a:ext cx="6828112" cy="434378"/>
          </a:xfrm>
          <a:prstGeom prst="rect">
            <a:avLst/>
          </a:prstGeom>
        </p:spPr>
      </p:pic>
      <p:sp>
        <p:nvSpPr>
          <p:cNvPr id="4" name="Object 46">
            <a:extLst>
              <a:ext uri="{FF2B5EF4-FFF2-40B4-BE49-F238E27FC236}">
                <a16:creationId xmlns:a16="http://schemas.microsoft.com/office/drawing/2014/main" id="{220092F2-4C07-5BF7-E7EE-0208B67E305B}"/>
              </a:ext>
            </a:extLst>
          </p:cNvPr>
          <p:cNvSpPr txBox="1"/>
          <p:nvPr/>
        </p:nvSpPr>
        <p:spPr>
          <a:xfrm>
            <a:off x="4001027" y="8629248"/>
            <a:ext cx="66703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웹 사이트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ko-KR" altLang="en-US" sz="24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두루누비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155451E-A2B0-CF5A-1605-1CC8198B2A49}"/>
              </a:ext>
            </a:extLst>
          </p:cNvPr>
          <p:cNvSpPr/>
          <p:nvPr/>
        </p:nvSpPr>
        <p:spPr>
          <a:xfrm>
            <a:off x="11067888" y="3820940"/>
            <a:ext cx="4553112" cy="4296224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46">
            <a:extLst>
              <a:ext uri="{FF2B5EF4-FFF2-40B4-BE49-F238E27FC236}">
                <a16:creationId xmlns:a16="http://schemas.microsoft.com/office/drawing/2014/main" id="{310780FC-BEE8-A2E6-F74E-077376CD162A}"/>
              </a:ext>
            </a:extLst>
          </p:cNvPr>
          <p:cNvSpPr txBox="1"/>
          <p:nvPr/>
        </p:nvSpPr>
        <p:spPr>
          <a:xfrm>
            <a:off x="11180006" y="4422509"/>
            <a:ext cx="4249585" cy="37240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Step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by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Step </a:t>
            </a:r>
            <a:r>
              <a:rPr lang="ko-KR" altLang="en-US" sz="28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의</a:t>
            </a:r>
            <a:r>
              <a:rPr lang="ko-KR" altLang="en-US" sz="24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  </a:t>
            </a:r>
            <a:r>
              <a:rPr lang="ko-KR" altLang="en-US" sz="28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차별성</a:t>
            </a:r>
            <a:endParaRPr lang="en-US" altLang="ko-KR" sz="32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endParaRPr lang="en-US" altLang="ko-KR" sz="24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접근성</a:t>
            </a:r>
            <a:endParaRPr lang="en-US" altLang="ko-KR" sz="32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통계 및 기록</a:t>
            </a:r>
            <a:endParaRPr lang="en-US" altLang="ko-KR" sz="3200" b="1" i="0" kern="0" spc="-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Gmarket Sans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커뮤니티</a:t>
            </a:r>
            <a:endParaRPr lang="en-US" altLang="ko-KR" sz="32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kern="0" spc="-100" dirty="0">
              <a:solidFill>
                <a:srgbClr val="3170FB"/>
              </a:solidFill>
              <a:latin typeface="Gmarket Sans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170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25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 animBg="1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2-3.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특징 및 차별성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ABD99E7D-2793-671D-A09A-AF99B69AB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53981576">
            <a:extLst>
              <a:ext uri="{FF2B5EF4-FFF2-40B4-BE49-F238E27FC236}">
                <a16:creationId xmlns:a16="http://schemas.microsoft.com/office/drawing/2014/main" id="{EECDA9C7-A967-B919-ECD7-15FC88839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183" y="3515855"/>
            <a:ext cx="3636110" cy="484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4328D7-0F7C-D2C2-9155-8191E005B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24638120">
            <a:extLst>
              <a:ext uri="{FF2B5EF4-FFF2-40B4-BE49-F238E27FC236}">
                <a16:creationId xmlns:a16="http://schemas.microsoft.com/office/drawing/2014/main" id="{4F5C0E36-165B-E0CB-047D-4DD52167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160" y="3411793"/>
            <a:ext cx="3847440" cy="512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AB59415-AD60-9DF0-8AE8-63843BFCB937}"/>
              </a:ext>
            </a:extLst>
          </p:cNvPr>
          <p:cNvSpPr/>
          <p:nvPr/>
        </p:nvSpPr>
        <p:spPr>
          <a:xfrm>
            <a:off x="10871150" y="3820940"/>
            <a:ext cx="5262549" cy="4296224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F38C63EC-490C-C1EA-F8CF-340534FAE219}"/>
              </a:ext>
            </a:extLst>
          </p:cNvPr>
          <p:cNvSpPr txBox="1"/>
          <p:nvPr/>
        </p:nvSpPr>
        <p:spPr>
          <a:xfrm>
            <a:off x="10978672" y="4351061"/>
            <a:ext cx="5047504" cy="36625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Step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by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Step </a:t>
            </a:r>
            <a:r>
              <a:rPr lang="ko-KR" altLang="en-US" sz="28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의</a:t>
            </a:r>
            <a:r>
              <a:rPr lang="ko-KR" altLang="en-US" sz="24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  </a:t>
            </a:r>
            <a:r>
              <a:rPr lang="ko-KR" altLang="en-US" sz="28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차별성</a:t>
            </a:r>
            <a:endParaRPr lang="en-US" altLang="ko-KR" sz="32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endParaRPr lang="en-US" altLang="ko-KR" sz="24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i="0" dirty="0">
                <a:effectLst/>
                <a:latin typeface="Söhne"/>
              </a:rPr>
              <a:t>개인화된 코스 추천</a:t>
            </a:r>
            <a:endParaRPr lang="en-US" altLang="ko-KR" sz="3200" b="1" i="0" dirty="0">
              <a:effectLst/>
              <a:latin typeface="Söhne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kern="0" spc="-100" dirty="0">
              <a:solidFill>
                <a:srgbClr val="3170FB"/>
              </a:solidFill>
              <a:latin typeface="Söhne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Gmarket Sans Bold" pitchFamily="34" charset="0"/>
              </a:rPr>
              <a:t>산책에 특화된 단순 기능 → 편의성 증대</a:t>
            </a:r>
            <a:endParaRPr lang="en-US" sz="3200" b="1" kern="0" spc="-100" dirty="0">
              <a:solidFill>
                <a:schemeClr val="tx1">
                  <a:lumMod val="95000"/>
                  <a:lumOff val="5000"/>
                </a:schemeClr>
              </a:solidFill>
              <a:latin typeface="Gmarket Sans Bold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3170FB"/>
              </a:solidFill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C89A8397-D1AC-1847-345F-AF62EE9D856D}"/>
              </a:ext>
            </a:extLst>
          </p:cNvPr>
          <p:cNvSpPr txBox="1"/>
          <p:nvPr/>
        </p:nvSpPr>
        <p:spPr>
          <a:xfrm>
            <a:off x="3333004" y="8716848"/>
            <a:ext cx="667031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App(</a:t>
            </a:r>
            <a:r>
              <a:rPr lang="ko-KR" altLang="en-US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어플리케이션</a:t>
            </a:r>
            <a:r>
              <a: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)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: </a:t>
            </a:r>
            <a:r>
              <a:rPr lang="en-US" altLang="ko-KR" sz="24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Trangle</a:t>
            </a:r>
            <a:endParaRPr 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0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2-4.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프로젝트 목적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" name="Object 63">
            <a:extLst>
              <a:ext uri="{FF2B5EF4-FFF2-40B4-BE49-F238E27FC236}">
                <a16:creationId xmlns:a16="http://schemas.microsoft.com/office/drawing/2014/main" id="{0DFA6588-9486-1D0D-7BCD-2FC44CECFC7F}"/>
              </a:ext>
            </a:extLst>
          </p:cNvPr>
          <p:cNvSpPr txBox="1"/>
          <p:nvPr/>
        </p:nvSpPr>
        <p:spPr>
          <a:xfrm>
            <a:off x="2191021" y="3637180"/>
            <a:ext cx="137866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01.</a:t>
            </a:r>
            <a:endParaRPr lang="en-US" dirty="0">
              <a:solidFill>
                <a:srgbClr val="3170FB"/>
              </a:solidFill>
            </a:endParaRPr>
          </a:p>
        </p:txBody>
      </p:sp>
      <p:sp>
        <p:nvSpPr>
          <p:cNvPr id="4" name="Object 63">
            <a:extLst>
              <a:ext uri="{FF2B5EF4-FFF2-40B4-BE49-F238E27FC236}">
                <a16:creationId xmlns:a16="http://schemas.microsoft.com/office/drawing/2014/main" id="{E35F66AF-54B0-FD78-E833-CC565AB1A1FE}"/>
              </a:ext>
            </a:extLst>
          </p:cNvPr>
          <p:cNvSpPr txBox="1"/>
          <p:nvPr/>
        </p:nvSpPr>
        <p:spPr>
          <a:xfrm>
            <a:off x="2458685" y="5351874"/>
            <a:ext cx="1378665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400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02.</a:t>
            </a:r>
            <a:endParaRPr lang="en-US" dirty="0">
              <a:solidFill>
                <a:srgbClr val="3170FB"/>
              </a:solidFill>
            </a:endParaRPr>
          </a:p>
        </p:txBody>
      </p:sp>
      <p:sp>
        <p:nvSpPr>
          <p:cNvPr id="5" name="Object 46">
            <a:extLst>
              <a:ext uri="{FF2B5EF4-FFF2-40B4-BE49-F238E27FC236}">
                <a16:creationId xmlns:a16="http://schemas.microsoft.com/office/drawing/2014/main" id="{45C2487F-2537-6F48-4BEE-6FE64E49D91D}"/>
              </a:ext>
            </a:extLst>
          </p:cNvPr>
          <p:cNvSpPr txBox="1"/>
          <p:nvPr/>
        </p:nvSpPr>
        <p:spPr>
          <a:xfrm>
            <a:off x="3357321" y="3748069"/>
            <a:ext cx="128274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입문유저들도 쉽게 사용할 수 있는 </a:t>
            </a:r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</a:rPr>
              <a:t>간편하고 단순한 사용 방법</a:t>
            </a:r>
            <a:endParaRPr lang="en-US" b="1" dirty="0">
              <a:solidFill>
                <a:srgbClr val="3170FB"/>
              </a:solidFill>
            </a:endParaRPr>
          </a:p>
        </p:txBody>
      </p:sp>
      <p:sp>
        <p:nvSpPr>
          <p:cNvPr id="7" name="Object 46">
            <a:extLst>
              <a:ext uri="{FF2B5EF4-FFF2-40B4-BE49-F238E27FC236}">
                <a16:creationId xmlns:a16="http://schemas.microsoft.com/office/drawing/2014/main" id="{17AAD8DB-01F6-3AA6-8119-BB39B6373F61}"/>
              </a:ext>
            </a:extLst>
          </p:cNvPr>
          <p:cNvSpPr txBox="1"/>
          <p:nvPr/>
        </p:nvSpPr>
        <p:spPr>
          <a:xfrm>
            <a:off x="3138185" y="5413428"/>
            <a:ext cx="1282746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추천 및 검색 </a:t>
            </a:r>
            <a:r>
              <a:rPr lang="en-US" altLang="ko-KR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+ 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활동으로 </a:t>
            </a:r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</a:rPr>
              <a:t>즐거운 운동 경험 유도</a:t>
            </a:r>
            <a:endParaRPr lang="en-US" b="1" dirty="0">
              <a:solidFill>
                <a:srgbClr val="3170FB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F0FF468E-3FF4-C02B-9BC7-224F8A54920E}"/>
              </a:ext>
            </a:extLst>
          </p:cNvPr>
          <p:cNvSpPr/>
          <p:nvPr/>
        </p:nvSpPr>
        <p:spPr>
          <a:xfrm>
            <a:off x="8925134" y="6610191"/>
            <a:ext cx="406871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BA7F046-B809-8D17-F56D-25650C97470B}"/>
              </a:ext>
            </a:extLst>
          </p:cNvPr>
          <p:cNvSpPr/>
          <p:nvPr/>
        </p:nvSpPr>
        <p:spPr>
          <a:xfrm>
            <a:off x="5215002" y="7295319"/>
            <a:ext cx="7738998" cy="1277181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C0AD-40E9-03BA-9764-69D8917E87B1}"/>
              </a:ext>
            </a:extLst>
          </p:cNvPr>
          <p:cNvSpPr txBox="1"/>
          <p:nvPr/>
        </p:nvSpPr>
        <p:spPr>
          <a:xfrm>
            <a:off x="6004369" y="7438606"/>
            <a:ext cx="6248400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유저들의 </a:t>
            </a:r>
            <a:r>
              <a:rPr lang="ko-KR" altLang="en-US" sz="3600" b="1" kern="0" spc="-100" dirty="0">
                <a:solidFill>
                  <a:srgbClr val="FF0000"/>
                </a:solidFill>
                <a:latin typeface="Gmarket Sans Bold" pitchFamily="34" charset="0"/>
              </a:rPr>
              <a:t>운동습관 형성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에 기여</a:t>
            </a:r>
          </a:p>
        </p:txBody>
      </p:sp>
    </p:spTree>
    <p:extLst>
      <p:ext uri="{BB962C8B-B14F-4D97-AF65-F5344CB8AC3E}">
        <p14:creationId xmlns:p14="http://schemas.microsoft.com/office/powerpoint/2010/main" val="249192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8" grpId="0" animBg="1"/>
      <p:bldP spid="14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2-5.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프로젝트 기대효과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" name="Object 46">
            <a:extLst>
              <a:ext uri="{FF2B5EF4-FFF2-40B4-BE49-F238E27FC236}">
                <a16:creationId xmlns:a16="http://schemas.microsoft.com/office/drawing/2014/main" id="{D13F0B29-FCB1-70ED-03BD-0FE6BBFCDE9D}"/>
              </a:ext>
            </a:extLst>
          </p:cNvPr>
          <p:cNvSpPr txBox="1"/>
          <p:nvPr/>
        </p:nvSpPr>
        <p:spPr>
          <a:xfrm>
            <a:off x="1443585" y="6640113"/>
            <a:ext cx="520621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사회적 </a:t>
            </a:r>
            <a:endParaRPr lang="en-US" altLang="ko-KR" sz="36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지지체계 </a:t>
            </a:r>
            <a:endParaRPr lang="en-US" altLang="ko-KR" sz="36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형성</a:t>
            </a:r>
            <a:endParaRPr lang="en-US" b="1" dirty="0">
              <a:solidFill>
                <a:srgbClr val="3170FB"/>
              </a:solidFill>
            </a:endParaRPr>
          </a:p>
        </p:txBody>
      </p:sp>
      <p:sp>
        <p:nvSpPr>
          <p:cNvPr id="4" name="Object 46">
            <a:extLst>
              <a:ext uri="{FF2B5EF4-FFF2-40B4-BE49-F238E27FC236}">
                <a16:creationId xmlns:a16="http://schemas.microsoft.com/office/drawing/2014/main" id="{6F1AFA45-2DD2-C0A2-3B81-19D79C4CBBF8}"/>
              </a:ext>
            </a:extLst>
          </p:cNvPr>
          <p:cNvSpPr txBox="1"/>
          <p:nvPr/>
        </p:nvSpPr>
        <p:spPr>
          <a:xfrm>
            <a:off x="7976384" y="6669018"/>
            <a:ext cx="520621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데이터</a:t>
            </a:r>
            <a:endParaRPr lang="en-US" altLang="ko-KR" sz="3600" b="1" kern="0" spc="-100" dirty="0">
              <a:solidFill>
                <a:srgbClr val="3170FB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</a:rPr>
              <a:t>수집 및 분석</a:t>
            </a:r>
            <a:endParaRPr lang="en-US" b="1" dirty="0">
              <a:solidFill>
                <a:srgbClr val="3170FB"/>
              </a:solidFill>
            </a:endParaRPr>
          </a:p>
        </p:txBody>
      </p:sp>
      <p:sp>
        <p:nvSpPr>
          <p:cNvPr id="32" name="Object 46">
            <a:extLst>
              <a:ext uri="{FF2B5EF4-FFF2-40B4-BE49-F238E27FC236}">
                <a16:creationId xmlns:a16="http://schemas.microsoft.com/office/drawing/2014/main" id="{D4454A71-0471-8060-B41A-BE0240A3C0AB}"/>
              </a:ext>
            </a:extLst>
          </p:cNvPr>
          <p:cNvSpPr txBox="1"/>
          <p:nvPr/>
        </p:nvSpPr>
        <p:spPr>
          <a:xfrm>
            <a:off x="11176784" y="6640113"/>
            <a:ext cx="5206216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지역사회 및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기업과의 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사업 연계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Object 46">
            <a:extLst>
              <a:ext uri="{FF2B5EF4-FFF2-40B4-BE49-F238E27FC236}">
                <a16:creationId xmlns:a16="http://schemas.microsoft.com/office/drawing/2014/main" id="{06BCA3C9-18B2-E8B8-B93D-168B14DD6CA9}"/>
              </a:ext>
            </a:extLst>
          </p:cNvPr>
          <p:cNvSpPr txBox="1"/>
          <p:nvPr/>
        </p:nvSpPr>
        <p:spPr>
          <a:xfrm>
            <a:off x="4724400" y="6707634"/>
            <a:ext cx="52062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건강수준 향상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961B84F-8FAC-F967-BCA9-26D3C2DA4D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56" y="4072940"/>
            <a:ext cx="2131926" cy="21319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3DBDACE-1F7B-6422-514D-3D9839DFFAF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16" y="4026495"/>
            <a:ext cx="2013218" cy="201321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81682BD-293B-FABA-FBDA-ECAD16C45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6059" y="3787671"/>
            <a:ext cx="2541654" cy="2541654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34A2FE1-5D47-7165-9AD0-A10A8F2F3A8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90" y="4280299"/>
            <a:ext cx="1754326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1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32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03.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프로젝트 수행 과정</a:t>
            </a:r>
          </a:p>
        </p:txBody>
      </p:sp>
    </p:spTree>
    <p:extLst>
      <p:ext uri="{BB962C8B-B14F-4D97-AF65-F5344CB8AC3E}">
        <p14:creationId xmlns:p14="http://schemas.microsoft.com/office/powerpoint/2010/main" val="2134793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A61E2B2-B95A-63AB-0565-92B085F7D0EA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6" name="그룹 1003">
            <a:extLst>
              <a:ext uri="{FF2B5EF4-FFF2-40B4-BE49-F238E27FC236}">
                <a16:creationId xmlns:a16="http://schemas.microsoft.com/office/drawing/2014/main" id="{774EC31D-26B0-09F8-5337-B329426FD750}"/>
              </a:ext>
            </a:extLst>
          </p:cNvPr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87" name="Object 8">
              <a:extLst>
                <a:ext uri="{FF2B5EF4-FFF2-40B4-BE49-F238E27FC236}">
                  <a16:creationId xmlns:a16="http://schemas.microsoft.com/office/drawing/2014/main" id="{BDA5542B-D8A5-F676-4254-D845AB1B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88" name="Object 11">
            <a:extLst>
              <a:ext uri="{FF2B5EF4-FFF2-40B4-BE49-F238E27FC236}">
                <a16:creationId xmlns:a16="http://schemas.microsoft.com/office/drawing/2014/main" id="{22431B07-0AD6-2334-40C7-014094C346EB}"/>
              </a:ext>
            </a:extLst>
          </p:cNvPr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3-1.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개발환경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9" name="그룹 1020">
            <a:extLst>
              <a:ext uri="{FF2B5EF4-FFF2-40B4-BE49-F238E27FC236}">
                <a16:creationId xmlns:a16="http://schemas.microsoft.com/office/drawing/2014/main" id="{A71654B9-8FE5-4109-9649-A6EF53F002BE}"/>
              </a:ext>
            </a:extLst>
          </p:cNvPr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90" name="Object 65">
              <a:extLst>
                <a:ext uri="{FF2B5EF4-FFF2-40B4-BE49-F238E27FC236}">
                  <a16:creationId xmlns:a16="http://schemas.microsoft.com/office/drawing/2014/main" id="{A5188AC0-5859-7815-0AF2-9DF0A306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91" name="그룹 1021">
            <a:extLst>
              <a:ext uri="{FF2B5EF4-FFF2-40B4-BE49-F238E27FC236}">
                <a16:creationId xmlns:a16="http://schemas.microsoft.com/office/drawing/2014/main" id="{CFCE93EB-75AD-D1F3-5633-7AA6D7A9ED56}"/>
              </a:ext>
            </a:extLst>
          </p:cNvPr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92" name="Object 68">
              <a:extLst>
                <a:ext uri="{FF2B5EF4-FFF2-40B4-BE49-F238E27FC236}">
                  <a16:creationId xmlns:a16="http://schemas.microsoft.com/office/drawing/2014/main" id="{DF397AA4-66D9-63E6-312D-3A864E55E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440503" y="2399680"/>
            <a:ext cx="16075507" cy="7659979"/>
            <a:chOff x="2440503" y="2399680"/>
            <a:chExt cx="16075507" cy="7659979"/>
          </a:xfrm>
        </p:grpSpPr>
        <p:grpSp>
          <p:nvGrpSpPr>
            <p:cNvPr id="114" name="그룹 1002">
              <a:extLst>
                <a:ext uri="{FF2B5EF4-FFF2-40B4-BE49-F238E27FC236}">
                  <a16:creationId xmlns:a16="http://schemas.microsoft.com/office/drawing/2014/main" id="{76D2EF88-04D6-F162-3149-F14FCF97774A}"/>
                </a:ext>
              </a:extLst>
            </p:cNvPr>
            <p:cNvGrpSpPr/>
            <p:nvPr/>
          </p:nvGrpSpPr>
          <p:grpSpPr>
            <a:xfrm>
              <a:off x="2440503" y="4142178"/>
              <a:ext cx="3411920" cy="4277922"/>
              <a:chOff x="1161177" y="4407453"/>
              <a:chExt cx="3664609" cy="3829990"/>
            </a:xfrm>
          </p:grpSpPr>
          <p:pic>
            <p:nvPicPr>
              <p:cNvPr id="115" name="Object 6">
                <a:extLst>
                  <a:ext uri="{FF2B5EF4-FFF2-40B4-BE49-F238E27FC236}">
                    <a16:creationId xmlns:a16="http://schemas.microsoft.com/office/drawing/2014/main" id="{16E030B6-2F31-E7CA-891B-399362E73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534054" y="2634402"/>
                <a:ext cx="7329218" cy="7659979"/>
              </a:xfrm>
              <a:prstGeom prst="rect">
                <a:avLst/>
              </a:prstGeom>
            </p:spPr>
          </p:pic>
          <p:pic>
            <p:nvPicPr>
              <p:cNvPr id="116" name="Object 7">
                <a:extLst>
                  <a:ext uri="{FF2B5EF4-FFF2-40B4-BE49-F238E27FC236}">
                    <a16:creationId xmlns:a16="http://schemas.microsoft.com/office/drawing/2014/main" id="{D88B91DD-98A5-8FC2-6728-A8E90AC1A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61177" y="4407453"/>
                <a:ext cx="3664609" cy="3829990"/>
              </a:xfrm>
              <a:prstGeom prst="rect">
                <a:avLst/>
              </a:prstGeom>
            </p:spPr>
          </p:pic>
        </p:grpSp>
        <p:grpSp>
          <p:nvGrpSpPr>
            <p:cNvPr id="117" name="그룹 1005">
              <a:extLst>
                <a:ext uri="{FF2B5EF4-FFF2-40B4-BE49-F238E27FC236}">
                  <a16:creationId xmlns:a16="http://schemas.microsoft.com/office/drawing/2014/main" id="{760D0B18-381F-428F-8F64-26E38507FACC}"/>
                </a:ext>
              </a:extLst>
            </p:cNvPr>
            <p:cNvGrpSpPr/>
            <p:nvPr/>
          </p:nvGrpSpPr>
          <p:grpSpPr>
            <a:xfrm>
              <a:off x="6298370" y="4142178"/>
              <a:ext cx="5665029" cy="4277922"/>
              <a:chOff x="13459929" y="4400183"/>
              <a:chExt cx="3664609" cy="3828571"/>
            </a:xfrm>
          </p:grpSpPr>
          <p:pic>
            <p:nvPicPr>
              <p:cNvPr id="118" name="Object 18">
                <a:extLst>
                  <a:ext uri="{FF2B5EF4-FFF2-40B4-BE49-F238E27FC236}">
                    <a16:creationId xmlns:a16="http://schemas.microsoft.com/office/drawing/2014/main" id="{9DB3942C-EFDE-A723-95B2-E805AE5396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764698" y="2627841"/>
                <a:ext cx="7329218" cy="7657143"/>
              </a:xfrm>
              <a:prstGeom prst="rect">
                <a:avLst/>
              </a:prstGeom>
            </p:spPr>
          </p:pic>
          <p:pic>
            <p:nvPicPr>
              <p:cNvPr id="119" name="Object 19">
                <a:extLst>
                  <a:ext uri="{FF2B5EF4-FFF2-40B4-BE49-F238E27FC236}">
                    <a16:creationId xmlns:a16="http://schemas.microsoft.com/office/drawing/2014/main" id="{AA2191E4-2C5E-CACC-AAD6-13D3DF9A08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59929" y="4400183"/>
                <a:ext cx="3664609" cy="3828571"/>
              </a:xfrm>
              <a:prstGeom prst="rect">
                <a:avLst/>
              </a:prstGeom>
            </p:spPr>
          </p:pic>
        </p:grpSp>
        <p:pic>
          <p:nvPicPr>
            <p:cNvPr id="121" name="Object 6">
              <a:extLst>
                <a:ext uri="{FF2B5EF4-FFF2-40B4-BE49-F238E27FC236}">
                  <a16:creationId xmlns:a16="http://schemas.microsoft.com/office/drawing/2014/main" id="{71650404-FC1C-0A40-D6BB-D219C7FA7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6410" y="2399680"/>
              <a:ext cx="8229600" cy="7659979"/>
            </a:xfrm>
            <a:prstGeom prst="rect">
              <a:avLst/>
            </a:prstGeom>
          </p:spPr>
        </p:pic>
        <p:pic>
          <p:nvPicPr>
            <p:cNvPr id="122" name="Object 7">
              <a:extLst>
                <a:ext uri="{FF2B5EF4-FFF2-40B4-BE49-F238E27FC236}">
                  <a16:creationId xmlns:a16="http://schemas.microsoft.com/office/drawing/2014/main" id="{B54AF29A-1AA6-9417-2DB6-7CCC89353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68328" y="4142178"/>
              <a:ext cx="3633671" cy="4277922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0F04EA17-1A45-2862-4EC7-581FF11FB6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342428" y="5535471"/>
              <a:ext cx="1056994" cy="1056994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7382B78-8DDA-CFA7-A44D-6EC211947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901" y="7049436"/>
              <a:ext cx="936000" cy="936000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339C7792-ED8D-1AFC-DAD9-F5F5C13163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8802454" y="7239179"/>
              <a:ext cx="2636809" cy="501741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463022D3-D920-AE84-0000-50ACA7317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21620" y="6490525"/>
              <a:ext cx="1798476" cy="403895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E333742-6304-6E25-F1B0-FC5551D5D2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8643" y="5247783"/>
              <a:ext cx="2081919" cy="8720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35FA9D8B-423E-6854-5D20-15CF73D0163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0425" y="5442675"/>
              <a:ext cx="936000" cy="936000"/>
            </a:xfrm>
            <a:prstGeom prst="rect">
              <a:avLst/>
            </a:prstGeom>
          </p:spPr>
        </p:pic>
        <p:pic>
          <p:nvPicPr>
            <p:cNvPr id="1022" name="그림 1021">
              <a:extLst>
                <a:ext uri="{FF2B5EF4-FFF2-40B4-BE49-F238E27FC236}">
                  <a16:creationId xmlns:a16="http://schemas.microsoft.com/office/drawing/2014/main" id="{3560FF51-4C4C-D588-035B-C9AA7CE0E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2582115" y="5379424"/>
              <a:ext cx="1603048" cy="901715"/>
            </a:xfrm>
            <a:prstGeom prst="rect">
              <a:avLst/>
            </a:prstGeom>
          </p:spPr>
        </p:pic>
        <p:sp>
          <p:nvSpPr>
            <p:cNvPr id="123" name="Object 44">
              <a:extLst>
                <a:ext uri="{FF2B5EF4-FFF2-40B4-BE49-F238E27FC236}">
                  <a16:creationId xmlns:a16="http://schemas.microsoft.com/office/drawing/2014/main" id="{233B956B-2FF5-DDF3-A1CD-1E5B49EAA9BD}"/>
                </a:ext>
              </a:extLst>
            </p:cNvPr>
            <p:cNvSpPr txBox="1"/>
            <p:nvPr/>
          </p:nvSpPr>
          <p:spPr>
            <a:xfrm>
              <a:off x="2675536" y="4124768"/>
              <a:ext cx="4390779" cy="8374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Front End</a:t>
              </a:r>
              <a:endParaRPr lang="ko-KR" altLang="en-US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25" name="Object 44">
              <a:extLst>
                <a:ext uri="{FF2B5EF4-FFF2-40B4-BE49-F238E27FC236}">
                  <a16:creationId xmlns:a16="http://schemas.microsoft.com/office/drawing/2014/main" id="{5D2799C6-A462-77A0-0F70-BD75F0948A06}"/>
                </a:ext>
              </a:extLst>
            </p:cNvPr>
            <p:cNvSpPr txBox="1"/>
            <p:nvPr/>
          </p:nvSpPr>
          <p:spPr>
            <a:xfrm>
              <a:off x="6534787" y="4135023"/>
              <a:ext cx="4390779" cy="8374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Back End</a:t>
              </a:r>
              <a:endParaRPr lang="ko-KR" altLang="en-US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6B23BD-F0BB-043B-8C0D-C07B39890E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115197" y="6920833"/>
              <a:ext cx="876599" cy="92285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E566D6-6B0E-D6C1-33E8-61697B38E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8730" y="5114733"/>
              <a:ext cx="1537593" cy="1537593"/>
            </a:xfrm>
            <a:prstGeom prst="rect">
              <a:avLst/>
            </a:prstGeom>
          </p:spPr>
        </p:pic>
        <p:sp>
          <p:nvSpPr>
            <p:cNvPr id="8" name="Object 44">
              <a:extLst>
                <a:ext uri="{FF2B5EF4-FFF2-40B4-BE49-F238E27FC236}">
                  <a16:creationId xmlns:a16="http://schemas.microsoft.com/office/drawing/2014/main" id="{C1C8DD9D-2735-AA0E-B20A-BA569143F254}"/>
                </a:ext>
              </a:extLst>
            </p:cNvPr>
            <p:cNvSpPr txBox="1"/>
            <p:nvPr/>
          </p:nvSpPr>
          <p:spPr>
            <a:xfrm>
              <a:off x="12607857" y="4101324"/>
              <a:ext cx="4390779" cy="8374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3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Etc</a:t>
              </a:r>
              <a:endParaRPr lang="ko-KR" altLang="en-US" sz="28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4BDCB06-2D5B-687B-6B07-70332A42131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901" y="5629859"/>
              <a:ext cx="936000" cy="936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AD54705-FE03-5713-46CF-F9D643C8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257" y="7027527"/>
              <a:ext cx="1104651" cy="97981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47639EF-8C3A-4F15-0172-65B25CDB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49308" y="6617249"/>
              <a:ext cx="2840868" cy="1635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83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3-2.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수행과정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1853358" y="3848100"/>
            <a:ext cx="5206216" cy="2057400"/>
            <a:chOff x="1853358" y="3848100"/>
            <a:chExt cx="5206216" cy="20574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3554055-1BB7-6954-466C-F410F436822F}"/>
                </a:ext>
              </a:extLst>
            </p:cNvPr>
            <p:cNvSpPr/>
            <p:nvPr/>
          </p:nvSpPr>
          <p:spPr>
            <a:xfrm>
              <a:off x="3173023" y="3848100"/>
              <a:ext cx="2566886" cy="2057400"/>
            </a:xfrm>
            <a:prstGeom prst="rect">
              <a:avLst/>
            </a:prstGeom>
            <a:solidFill>
              <a:srgbClr val="F2FBFC"/>
            </a:solidFill>
            <a:ln w="571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3600" b="1" kern="0" spc="-100" dirty="0">
                <a:solidFill>
                  <a:srgbClr val="FF0000"/>
                </a:solidFill>
                <a:highlight>
                  <a:srgbClr val="FFFF00"/>
                </a:highlight>
                <a:latin typeface="Gmarket Sans Bold" pitchFamily="34" charset="0"/>
              </a:endParaRPr>
            </a:p>
          </p:txBody>
        </p:sp>
        <p:sp>
          <p:nvSpPr>
            <p:cNvPr id="31" name="Object 46">
              <a:extLst>
                <a:ext uri="{FF2B5EF4-FFF2-40B4-BE49-F238E27FC236}">
                  <a16:creationId xmlns:a16="http://schemas.microsoft.com/office/drawing/2014/main" id="{D2FEE09A-0441-EDD9-04EE-A136A1F9D07D}"/>
                </a:ext>
              </a:extLst>
            </p:cNvPr>
            <p:cNvSpPr txBox="1"/>
            <p:nvPr/>
          </p:nvSpPr>
          <p:spPr>
            <a:xfrm>
              <a:off x="1853358" y="4445016"/>
              <a:ext cx="5206216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Database</a:t>
              </a: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 </a:t>
              </a:r>
              <a:endPara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구상 및 설계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170389" y="3848100"/>
            <a:ext cx="5206216" cy="2057400"/>
            <a:chOff x="6170389" y="3848100"/>
            <a:chExt cx="5206216" cy="20574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3554055-1BB7-6954-466C-F410F436822F}"/>
                </a:ext>
              </a:extLst>
            </p:cNvPr>
            <p:cNvSpPr/>
            <p:nvPr/>
          </p:nvSpPr>
          <p:spPr>
            <a:xfrm>
              <a:off x="7490054" y="3848100"/>
              <a:ext cx="2566886" cy="2057400"/>
            </a:xfrm>
            <a:prstGeom prst="rect">
              <a:avLst/>
            </a:prstGeom>
            <a:solidFill>
              <a:srgbClr val="F2FBFC"/>
            </a:solidFill>
            <a:ln w="571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3600" b="1" kern="0" spc="-100" dirty="0">
                <a:solidFill>
                  <a:srgbClr val="FF0000"/>
                </a:solidFill>
                <a:highlight>
                  <a:srgbClr val="FFFF00"/>
                </a:highlight>
                <a:latin typeface="Gmarket Sans Bold" pitchFamily="34" charset="0"/>
              </a:endParaRPr>
            </a:p>
          </p:txBody>
        </p:sp>
        <p:sp>
          <p:nvSpPr>
            <p:cNvPr id="25" name="Object 46">
              <a:extLst>
                <a:ext uri="{FF2B5EF4-FFF2-40B4-BE49-F238E27FC236}">
                  <a16:creationId xmlns:a16="http://schemas.microsoft.com/office/drawing/2014/main" id="{D2FEE09A-0441-EDD9-04EE-A136A1F9D07D}"/>
                </a:ext>
              </a:extLst>
            </p:cNvPr>
            <p:cNvSpPr txBox="1"/>
            <p:nvPr/>
          </p:nvSpPr>
          <p:spPr>
            <a:xfrm>
              <a:off x="6170389" y="4442332"/>
              <a:ext cx="5206216" cy="9541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Database</a:t>
              </a: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 </a:t>
              </a:r>
              <a:endPara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수집</a:t>
              </a:r>
              <a:r>
                <a:rPr lang="en-US" altLang="ko-KR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 </a:t>
              </a:r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및 전처리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162800" y="6389883"/>
            <a:ext cx="5206216" cy="2057400"/>
            <a:chOff x="6737157" y="6670620"/>
            <a:chExt cx="5206216" cy="2057400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D3554055-1BB7-6954-466C-F410F436822F}"/>
                </a:ext>
              </a:extLst>
            </p:cNvPr>
            <p:cNvSpPr/>
            <p:nvPr/>
          </p:nvSpPr>
          <p:spPr>
            <a:xfrm>
              <a:off x="8035286" y="6670620"/>
              <a:ext cx="2566886" cy="2057400"/>
            </a:xfrm>
            <a:prstGeom prst="rect">
              <a:avLst/>
            </a:prstGeom>
            <a:solidFill>
              <a:srgbClr val="F2FBFC"/>
            </a:solidFill>
            <a:ln w="571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3600" b="1" kern="0" spc="-100" dirty="0">
                <a:solidFill>
                  <a:srgbClr val="FF0000"/>
                </a:solidFill>
                <a:highlight>
                  <a:srgbClr val="FFFF00"/>
                </a:highlight>
                <a:latin typeface="Gmarket Sans Bold" pitchFamily="34" charset="0"/>
              </a:endParaRPr>
            </a:p>
          </p:txBody>
        </p:sp>
        <p:sp>
          <p:nvSpPr>
            <p:cNvPr id="28" name="Object 46">
              <a:extLst>
                <a:ext uri="{FF2B5EF4-FFF2-40B4-BE49-F238E27FC236}">
                  <a16:creationId xmlns:a16="http://schemas.microsoft.com/office/drawing/2014/main" id="{D2FEE09A-0441-EDD9-04EE-A136A1F9D07D}"/>
                </a:ext>
              </a:extLst>
            </p:cNvPr>
            <p:cNvSpPr txBox="1"/>
            <p:nvPr/>
          </p:nvSpPr>
          <p:spPr>
            <a:xfrm>
              <a:off x="6737157" y="7436772"/>
              <a:ext cx="520621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웹 플랫폼 개발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0822884" y="6389883"/>
            <a:ext cx="5206216" cy="2057400"/>
            <a:chOff x="11023080" y="6494980"/>
            <a:chExt cx="5206216" cy="2057400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3554055-1BB7-6954-466C-F410F436822F}"/>
                </a:ext>
              </a:extLst>
            </p:cNvPr>
            <p:cNvSpPr/>
            <p:nvPr/>
          </p:nvSpPr>
          <p:spPr>
            <a:xfrm>
              <a:off x="12342745" y="6494980"/>
              <a:ext cx="2566886" cy="2057400"/>
            </a:xfrm>
            <a:prstGeom prst="rect">
              <a:avLst/>
            </a:prstGeom>
            <a:solidFill>
              <a:srgbClr val="F2FBFC"/>
            </a:solidFill>
            <a:ln w="57150"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endParaRPr lang="ko-KR" altLang="en-US" sz="3600" b="1" kern="0" spc="-100" dirty="0">
                <a:solidFill>
                  <a:srgbClr val="FF0000"/>
                </a:solidFill>
                <a:highlight>
                  <a:srgbClr val="FFFF00"/>
                </a:highlight>
                <a:latin typeface="Gmarket Sans Bold" pitchFamily="34" charset="0"/>
              </a:endParaRPr>
            </a:p>
          </p:txBody>
        </p:sp>
        <p:sp>
          <p:nvSpPr>
            <p:cNvPr id="22" name="Object 46">
              <a:extLst>
                <a:ext uri="{FF2B5EF4-FFF2-40B4-BE49-F238E27FC236}">
                  <a16:creationId xmlns:a16="http://schemas.microsoft.com/office/drawing/2014/main" id="{D2FEE09A-0441-EDD9-04EE-A136A1F9D07D}"/>
                </a:ext>
              </a:extLst>
            </p:cNvPr>
            <p:cNvSpPr txBox="1"/>
            <p:nvPr/>
          </p:nvSpPr>
          <p:spPr>
            <a:xfrm>
              <a:off x="11023080" y="7262070"/>
              <a:ext cx="520621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  <a:cs typeface="Gmarket Sans Bold" pitchFamily="34" charset="0"/>
                </a:rPr>
                <a:t>디버깅 작업</a:t>
              </a:r>
              <a:endPara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9" name="화살표: 아래쪽 12">
            <a:extLst>
              <a:ext uri="{FF2B5EF4-FFF2-40B4-BE49-F238E27FC236}">
                <a16:creationId xmlns:a16="http://schemas.microsoft.com/office/drawing/2014/main" id="{9E24B516-2FEB-8B55-59E8-1A5B867DF97C}"/>
              </a:ext>
            </a:extLst>
          </p:cNvPr>
          <p:cNvSpPr/>
          <p:nvPr/>
        </p:nvSpPr>
        <p:spPr>
          <a:xfrm rot="16200000">
            <a:off x="7806086" y="7184582"/>
            <a:ext cx="324000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3" name="화살표: 아래쪽 12">
            <a:extLst>
              <a:ext uri="{FF2B5EF4-FFF2-40B4-BE49-F238E27FC236}">
                <a16:creationId xmlns:a16="http://schemas.microsoft.com/office/drawing/2014/main" id="{9E24B516-2FEB-8B55-59E8-1A5B867DF97C}"/>
              </a:ext>
            </a:extLst>
          </p:cNvPr>
          <p:cNvSpPr/>
          <p:nvPr/>
        </p:nvSpPr>
        <p:spPr>
          <a:xfrm rot="16200000">
            <a:off x="11487706" y="7184583"/>
            <a:ext cx="324000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6" name="화살표: 아래쪽 12">
            <a:extLst>
              <a:ext uri="{FF2B5EF4-FFF2-40B4-BE49-F238E27FC236}">
                <a16:creationId xmlns:a16="http://schemas.microsoft.com/office/drawing/2014/main" id="{9E24B516-2FEB-8B55-59E8-1A5B867DF97C}"/>
              </a:ext>
            </a:extLst>
          </p:cNvPr>
          <p:cNvSpPr/>
          <p:nvPr/>
        </p:nvSpPr>
        <p:spPr>
          <a:xfrm rot="16200000">
            <a:off x="6638154" y="4526070"/>
            <a:ext cx="324000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326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3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3-2.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수행과정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6A83C-4165-8392-FBD2-1D58A7B5F6E3}"/>
              </a:ext>
            </a:extLst>
          </p:cNvPr>
          <p:cNvSpPr/>
          <p:nvPr/>
        </p:nvSpPr>
        <p:spPr>
          <a:xfrm>
            <a:off x="10058400" y="3357498"/>
            <a:ext cx="4875652" cy="5600246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member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crewboard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courseRecommend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crewRecruit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crewSchedule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reply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longCrewRecruit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longCrewMember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crewJoin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myCourse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recommend</a:t>
            </a:r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BD45134-BCEC-423F-46F2-426D80A7D3B6}"/>
              </a:ext>
            </a:extLst>
          </p:cNvPr>
          <p:cNvSpPr/>
          <p:nvPr/>
        </p:nvSpPr>
        <p:spPr>
          <a:xfrm>
            <a:off x="5060566" y="4195838"/>
            <a:ext cx="3430148" cy="3286041"/>
          </a:xfrm>
          <a:prstGeom prst="rect">
            <a:avLst/>
          </a:prstGeom>
          <a:solidFill>
            <a:srgbClr val="F2FBFC"/>
          </a:solidFill>
          <a:ln w="57150">
            <a:noFill/>
          </a:ln>
          <a:effectLst>
            <a:softEdge rad="635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5" name="Object 46">
            <a:extLst>
              <a:ext uri="{FF2B5EF4-FFF2-40B4-BE49-F238E27FC236}">
                <a16:creationId xmlns:a16="http://schemas.microsoft.com/office/drawing/2014/main" id="{6E89332D-1F3D-2C49-0A05-325FC22FCA1A}"/>
              </a:ext>
            </a:extLst>
          </p:cNvPr>
          <p:cNvSpPr txBox="1"/>
          <p:nvPr/>
        </p:nvSpPr>
        <p:spPr>
          <a:xfrm>
            <a:off x="4172532" y="5233898"/>
            <a:ext cx="520621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Database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구상 및 설계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110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3-2.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수행과정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4C36AA-E2DB-CC8C-D68A-D436FE6A5078}"/>
              </a:ext>
            </a:extLst>
          </p:cNvPr>
          <p:cNvSpPr/>
          <p:nvPr/>
        </p:nvSpPr>
        <p:spPr>
          <a:xfrm>
            <a:off x="2667000" y="4233341"/>
            <a:ext cx="4015859" cy="3286041"/>
          </a:xfrm>
          <a:prstGeom prst="rect">
            <a:avLst/>
          </a:prstGeom>
          <a:solidFill>
            <a:srgbClr val="F2FBFC"/>
          </a:solidFill>
          <a:ln w="57150">
            <a:noFill/>
          </a:ln>
          <a:effectLst>
            <a:softEdge rad="635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4" name="Object 46">
            <a:extLst>
              <a:ext uri="{FF2B5EF4-FFF2-40B4-BE49-F238E27FC236}">
                <a16:creationId xmlns:a16="http://schemas.microsoft.com/office/drawing/2014/main" id="{2FAB1018-766D-E0B2-1D33-3CA745270EFB}"/>
              </a:ext>
            </a:extLst>
          </p:cNvPr>
          <p:cNvSpPr txBox="1"/>
          <p:nvPr/>
        </p:nvSpPr>
        <p:spPr>
          <a:xfrm>
            <a:off x="2063227" y="5042302"/>
            <a:ext cx="5206216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데이터 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수집 및 </a:t>
            </a:r>
            <a:r>
              <a:rPr lang="ko-KR" altLang="en-US" sz="36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전처리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(Map </a:t>
            </a:r>
            <a:r>
              <a:rPr lang="ko-KR" alt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구현</a:t>
            </a:r>
            <a:r>
              <a:rPr lang="en-US" altLang="ko-KR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)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001804-D024-5157-5BEA-3D1D09CDDE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67" y="3805990"/>
            <a:ext cx="1279414" cy="12952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854944B-AF63-6A74-7642-5BBA52099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720" y="3805990"/>
            <a:ext cx="5570380" cy="55703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62AB30B-C103-1872-1BF7-074ED0D340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864" y="4608559"/>
            <a:ext cx="4580480" cy="42647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056FF00-7C22-99C1-6095-435D89FA02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99" y="5713764"/>
            <a:ext cx="8138865" cy="227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9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667518" y="1957446"/>
            <a:ext cx="9303177" cy="1134522"/>
            <a:chOff x="4491269" y="1342857"/>
            <a:chExt cx="9303177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1269" y="1342857"/>
              <a:ext cx="9303177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236820" y="2219430"/>
            <a:ext cx="1216457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100" dirty="0">
                <a:solidFill>
                  <a:srgbClr val="000000"/>
                </a:solidFill>
                <a:latin typeface="210 Bimiljeongwon B" pitchFamily="34" charset="0"/>
                <a:cs typeface="210 Bimiljeongwon B" pitchFamily="34" charset="0"/>
              </a:rPr>
              <a:t>목차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870254" y="2090114"/>
            <a:ext cx="869186" cy="869186"/>
            <a:chOff x="4694005" y="1475525"/>
            <a:chExt cx="869186" cy="8691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4005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28571" y="2486612"/>
            <a:ext cx="1150913" cy="1150913"/>
            <a:chOff x="12952322" y="1872023"/>
            <a:chExt cx="1150913" cy="115091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52322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7" name="Object 55">
            <a:extLst>
              <a:ext uri="{FF2B5EF4-FFF2-40B4-BE49-F238E27FC236}">
                <a16:creationId xmlns:a16="http://schemas.microsoft.com/office/drawing/2014/main" id="{FFDA58CA-8506-9218-5119-9BCBD750118C}"/>
              </a:ext>
            </a:extLst>
          </p:cNvPr>
          <p:cNvSpPr txBox="1"/>
          <p:nvPr/>
        </p:nvSpPr>
        <p:spPr>
          <a:xfrm>
            <a:off x="4343399" y="4295284"/>
            <a:ext cx="1047865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팀 소개</a:t>
            </a:r>
            <a:endParaRPr lang="en-US" sz="2400" b="1" dirty="0"/>
          </a:p>
        </p:txBody>
      </p:sp>
      <p:sp>
        <p:nvSpPr>
          <p:cNvPr id="10" name="Object 64">
            <a:extLst>
              <a:ext uri="{FF2B5EF4-FFF2-40B4-BE49-F238E27FC236}">
                <a16:creationId xmlns:a16="http://schemas.microsoft.com/office/drawing/2014/main" id="{DA763806-A07E-A05C-933F-06E37FFE4F31}"/>
              </a:ext>
            </a:extLst>
          </p:cNvPr>
          <p:cNvSpPr txBox="1"/>
          <p:nvPr/>
        </p:nvSpPr>
        <p:spPr>
          <a:xfrm>
            <a:off x="4343400" y="5118027"/>
            <a:ext cx="104786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프로젝트 개요</a:t>
            </a:r>
            <a:endParaRPr lang="en-US" sz="2400" b="1" dirty="0"/>
          </a:p>
        </p:txBody>
      </p:sp>
      <p:sp>
        <p:nvSpPr>
          <p:cNvPr id="12" name="Object 73">
            <a:extLst>
              <a:ext uri="{FF2B5EF4-FFF2-40B4-BE49-F238E27FC236}">
                <a16:creationId xmlns:a16="http://schemas.microsoft.com/office/drawing/2014/main" id="{6D4144C7-8B7B-4C65-7BAF-08034C1E6B9B}"/>
              </a:ext>
            </a:extLst>
          </p:cNvPr>
          <p:cNvSpPr txBox="1"/>
          <p:nvPr/>
        </p:nvSpPr>
        <p:spPr>
          <a:xfrm>
            <a:off x="4343400" y="5940770"/>
            <a:ext cx="104786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프로젝트 수행과정</a:t>
            </a:r>
            <a:endParaRPr lang="en-US" sz="2400" b="1" dirty="0"/>
          </a:p>
        </p:txBody>
      </p:sp>
      <p:sp>
        <p:nvSpPr>
          <p:cNvPr id="14" name="Object 82">
            <a:extLst>
              <a:ext uri="{FF2B5EF4-FFF2-40B4-BE49-F238E27FC236}">
                <a16:creationId xmlns:a16="http://schemas.microsoft.com/office/drawing/2014/main" id="{E9D42933-B5E7-498E-4122-3BB8BB66EED2}"/>
              </a:ext>
            </a:extLst>
          </p:cNvPr>
          <p:cNvSpPr txBox="1"/>
          <p:nvPr/>
        </p:nvSpPr>
        <p:spPr>
          <a:xfrm>
            <a:off x="4343400" y="6763513"/>
            <a:ext cx="104786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프로젝트 주요 기능</a:t>
            </a:r>
            <a:endParaRPr lang="en-US" sz="2400" b="1" dirty="0"/>
          </a:p>
        </p:txBody>
      </p:sp>
      <p:sp>
        <p:nvSpPr>
          <p:cNvPr id="15" name="Object 91">
            <a:extLst>
              <a:ext uri="{FF2B5EF4-FFF2-40B4-BE49-F238E27FC236}">
                <a16:creationId xmlns:a16="http://schemas.microsoft.com/office/drawing/2014/main" id="{A573B094-8F7D-9A03-31BC-71E29F507193}"/>
              </a:ext>
            </a:extLst>
          </p:cNvPr>
          <p:cNvSpPr txBox="1"/>
          <p:nvPr/>
        </p:nvSpPr>
        <p:spPr>
          <a:xfrm>
            <a:off x="4343400" y="7586256"/>
            <a:ext cx="1047865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1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자체 평가 및 보완사항</a:t>
            </a:r>
            <a:endParaRPr lang="en-US" sz="2400" b="1" dirty="0"/>
          </a:p>
        </p:txBody>
      </p:sp>
      <p:pic>
        <p:nvPicPr>
          <p:cNvPr id="17" name="Object 52">
            <a:extLst>
              <a:ext uri="{FF2B5EF4-FFF2-40B4-BE49-F238E27FC236}">
                <a16:creationId xmlns:a16="http://schemas.microsoft.com/office/drawing/2014/main" id="{029EBCEC-3224-E794-0E89-EA62448799F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30320" y="4243622"/>
            <a:ext cx="1231608" cy="591082"/>
          </a:xfrm>
          <a:prstGeom prst="rect">
            <a:avLst/>
          </a:prstGeom>
        </p:spPr>
      </p:pic>
      <p:sp>
        <p:nvSpPr>
          <p:cNvPr id="18" name="Object 27">
            <a:extLst>
              <a:ext uri="{FF2B5EF4-FFF2-40B4-BE49-F238E27FC236}">
                <a16:creationId xmlns:a16="http://schemas.microsoft.com/office/drawing/2014/main" id="{8D65BFEC-CC9E-8A71-8C12-5BC33FAE1E7B}"/>
              </a:ext>
            </a:extLst>
          </p:cNvPr>
          <p:cNvSpPr txBox="1"/>
          <p:nvPr/>
        </p:nvSpPr>
        <p:spPr>
          <a:xfrm>
            <a:off x="5830320" y="4237771"/>
            <a:ext cx="120653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01</a:t>
            </a:r>
            <a:endParaRPr lang="en-US" sz="1200" dirty="0"/>
          </a:p>
        </p:txBody>
      </p:sp>
      <p:grpSp>
        <p:nvGrpSpPr>
          <p:cNvPr id="19" name="그룹 1020">
            <a:extLst>
              <a:ext uri="{FF2B5EF4-FFF2-40B4-BE49-F238E27FC236}">
                <a16:creationId xmlns:a16="http://schemas.microsoft.com/office/drawing/2014/main" id="{54F2B10D-1737-816A-BB76-F3F5F2233F2E}"/>
              </a:ext>
            </a:extLst>
          </p:cNvPr>
          <p:cNvGrpSpPr/>
          <p:nvPr/>
        </p:nvGrpSpPr>
        <p:grpSpPr>
          <a:xfrm>
            <a:off x="5830320" y="5105993"/>
            <a:ext cx="1231608" cy="591082"/>
            <a:chOff x="9759250" y="4353522"/>
            <a:chExt cx="1231608" cy="591082"/>
          </a:xfrm>
        </p:grpSpPr>
        <p:pic>
          <p:nvPicPr>
            <p:cNvPr id="20" name="Object 61">
              <a:extLst>
                <a:ext uri="{FF2B5EF4-FFF2-40B4-BE49-F238E27FC236}">
                  <a16:creationId xmlns:a16="http://schemas.microsoft.com/office/drawing/2014/main" id="{FACDCAF5-C52B-D494-77DE-68751E7AA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9250" y="4353522"/>
              <a:ext cx="1231608" cy="591082"/>
            </a:xfrm>
            <a:prstGeom prst="rect">
              <a:avLst/>
            </a:prstGeom>
          </p:spPr>
        </p:pic>
      </p:grpSp>
      <p:sp>
        <p:nvSpPr>
          <p:cNvPr id="21" name="Object 27">
            <a:extLst>
              <a:ext uri="{FF2B5EF4-FFF2-40B4-BE49-F238E27FC236}">
                <a16:creationId xmlns:a16="http://schemas.microsoft.com/office/drawing/2014/main" id="{89420ED8-45ED-5B09-0444-1D85C222780A}"/>
              </a:ext>
            </a:extLst>
          </p:cNvPr>
          <p:cNvSpPr txBox="1"/>
          <p:nvPr/>
        </p:nvSpPr>
        <p:spPr>
          <a:xfrm>
            <a:off x="5830320" y="5069726"/>
            <a:ext cx="12316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02</a:t>
            </a:r>
            <a:endParaRPr lang="en-US" sz="3200" dirty="0"/>
          </a:p>
        </p:txBody>
      </p:sp>
      <p:grpSp>
        <p:nvGrpSpPr>
          <p:cNvPr id="22" name="그룹 1026">
            <a:extLst>
              <a:ext uri="{FF2B5EF4-FFF2-40B4-BE49-F238E27FC236}">
                <a16:creationId xmlns:a16="http://schemas.microsoft.com/office/drawing/2014/main" id="{A801093D-AA71-8BCF-5CFA-67B77AE6B26D}"/>
              </a:ext>
            </a:extLst>
          </p:cNvPr>
          <p:cNvGrpSpPr/>
          <p:nvPr/>
        </p:nvGrpSpPr>
        <p:grpSpPr>
          <a:xfrm>
            <a:off x="5830320" y="5941351"/>
            <a:ext cx="1231608" cy="591082"/>
            <a:chOff x="9759250" y="6013648"/>
            <a:chExt cx="1231608" cy="591082"/>
          </a:xfrm>
        </p:grpSpPr>
        <p:pic>
          <p:nvPicPr>
            <p:cNvPr id="24" name="Object 79">
              <a:extLst>
                <a:ext uri="{FF2B5EF4-FFF2-40B4-BE49-F238E27FC236}">
                  <a16:creationId xmlns:a16="http://schemas.microsoft.com/office/drawing/2014/main" id="{C535FA66-8307-B7FC-D39C-C6818FE14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59250" y="6013648"/>
              <a:ext cx="1231608" cy="591082"/>
            </a:xfrm>
            <a:prstGeom prst="rect">
              <a:avLst/>
            </a:prstGeom>
          </p:spPr>
        </p:pic>
      </p:grpSp>
      <p:sp>
        <p:nvSpPr>
          <p:cNvPr id="27" name="Object 27">
            <a:extLst>
              <a:ext uri="{FF2B5EF4-FFF2-40B4-BE49-F238E27FC236}">
                <a16:creationId xmlns:a16="http://schemas.microsoft.com/office/drawing/2014/main" id="{E69449FB-7D10-3F42-960D-476C77617F51}"/>
              </a:ext>
            </a:extLst>
          </p:cNvPr>
          <p:cNvSpPr txBox="1"/>
          <p:nvPr/>
        </p:nvSpPr>
        <p:spPr>
          <a:xfrm>
            <a:off x="5830320" y="5947658"/>
            <a:ext cx="123160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03</a:t>
            </a:r>
            <a:endParaRPr lang="en-US" sz="3200" dirty="0"/>
          </a:p>
        </p:txBody>
      </p:sp>
      <p:grpSp>
        <p:nvGrpSpPr>
          <p:cNvPr id="30" name="그룹 1028">
            <a:extLst>
              <a:ext uri="{FF2B5EF4-FFF2-40B4-BE49-F238E27FC236}">
                <a16:creationId xmlns:a16="http://schemas.microsoft.com/office/drawing/2014/main" id="{2DE9C242-BBBC-ADDE-F46D-CF1C8D34B957}"/>
              </a:ext>
            </a:extLst>
          </p:cNvPr>
          <p:cNvGrpSpPr/>
          <p:nvPr/>
        </p:nvGrpSpPr>
        <p:grpSpPr>
          <a:xfrm>
            <a:off x="5830320" y="6748613"/>
            <a:ext cx="1268631" cy="591082"/>
            <a:chOff x="9740780" y="6796271"/>
            <a:chExt cx="1268631" cy="591082"/>
          </a:xfrm>
        </p:grpSpPr>
        <p:grpSp>
          <p:nvGrpSpPr>
            <p:cNvPr id="32" name="그룹 1029">
              <a:extLst>
                <a:ext uri="{FF2B5EF4-FFF2-40B4-BE49-F238E27FC236}">
                  <a16:creationId xmlns:a16="http://schemas.microsoft.com/office/drawing/2014/main" id="{4E778158-0A99-E49D-9142-2AD340EB5737}"/>
                </a:ext>
              </a:extLst>
            </p:cNvPr>
            <p:cNvGrpSpPr/>
            <p:nvPr/>
          </p:nvGrpSpPr>
          <p:grpSpPr>
            <a:xfrm>
              <a:off x="9759250" y="6796271"/>
              <a:ext cx="1231608" cy="591082"/>
              <a:chOff x="9759250" y="6796271"/>
              <a:chExt cx="1231608" cy="591082"/>
            </a:xfrm>
          </p:grpSpPr>
          <p:pic>
            <p:nvPicPr>
              <p:cNvPr id="41" name="Object 88">
                <a:extLst>
                  <a:ext uri="{FF2B5EF4-FFF2-40B4-BE49-F238E27FC236}">
                    <a16:creationId xmlns:a16="http://schemas.microsoft.com/office/drawing/2014/main" id="{C9676347-DA7D-83A4-C292-E53D6FAA70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759250" y="6796271"/>
                <a:ext cx="1231608" cy="591082"/>
              </a:xfrm>
              <a:prstGeom prst="rect">
                <a:avLst/>
              </a:prstGeom>
            </p:spPr>
          </p:pic>
        </p:grpSp>
        <p:sp>
          <p:nvSpPr>
            <p:cNvPr id="36" name="Object 91">
              <a:extLst>
                <a:ext uri="{FF2B5EF4-FFF2-40B4-BE49-F238E27FC236}">
                  <a16:creationId xmlns:a16="http://schemas.microsoft.com/office/drawing/2014/main" id="{47C1D59E-FAE1-CD5C-92FC-84CFAF1C0F4B}"/>
                </a:ext>
              </a:extLst>
            </p:cNvPr>
            <p:cNvSpPr txBox="1"/>
            <p:nvPr/>
          </p:nvSpPr>
          <p:spPr>
            <a:xfrm>
              <a:off x="9740780" y="6906816"/>
              <a:ext cx="1268631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0B88D688-A122-8763-A91D-4D78C193CB18}"/>
              </a:ext>
            </a:extLst>
          </p:cNvPr>
          <p:cNvSpPr txBox="1"/>
          <p:nvPr/>
        </p:nvSpPr>
        <p:spPr>
          <a:xfrm>
            <a:off x="5830320" y="6733636"/>
            <a:ext cx="120917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04</a:t>
            </a:r>
            <a:endParaRPr lang="en-US" sz="3200" dirty="0"/>
          </a:p>
        </p:txBody>
      </p:sp>
      <p:grpSp>
        <p:nvGrpSpPr>
          <p:cNvPr id="43" name="그룹 1032">
            <a:extLst>
              <a:ext uri="{FF2B5EF4-FFF2-40B4-BE49-F238E27FC236}">
                <a16:creationId xmlns:a16="http://schemas.microsoft.com/office/drawing/2014/main" id="{45B2D677-6863-222F-6792-7E784BE7A8E5}"/>
              </a:ext>
            </a:extLst>
          </p:cNvPr>
          <p:cNvGrpSpPr/>
          <p:nvPr/>
        </p:nvGrpSpPr>
        <p:grpSpPr>
          <a:xfrm>
            <a:off x="5830320" y="7555875"/>
            <a:ext cx="1231608" cy="591082"/>
            <a:chOff x="9759250" y="7654020"/>
            <a:chExt cx="1231608" cy="591082"/>
          </a:xfrm>
        </p:grpSpPr>
        <p:pic>
          <p:nvPicPr>
            <p:cNvPr id="44" name="Object 97">
              <a:extLst>
                <a:ext uri="{FF2B5EF4-FFF2-40B4-BE49-F238E27FC236}">
                  <a16:creationId xmlns:a16="http://schemas.microsoft.com/office/drawing/2014/main" id="{8B0F6A0E-BC7B-93F6-37F9-ADE2B07D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59250" y="7654020"/>
              <a:ext cx="1231608" cy="591082"/>
            </a:xfrm>
            <a:prstGeom prst="rect">
              <a:avLst/>
            </a:prstGeom>
          </p:spPr>
        </p:pic>
      </p:grpSp>
      <p:sp>
        <p:nvSpPr>
          <p:cNvPr id="45" name="Object 27">
            <a:extLst>
              <a:ext uri="{FF2B5EF4-FFF2-40B4-BE49-F238E27FC236}">
                <a16:creationId xmlns:a16="http://schemas.microsoft.com/office/drawing/2014/main" id="{6CED3595-9A2D-3A74-FF84-F53C69549CE2}"/>
              </a:ext>
            </a:extLst>
          </p:cNvPr>
          <p:cNvSpPr txBox="1"/>
          <p:nvPr/>
        </p:nvSpPr>
        <p:spPr>
          <a:xfrm>
            <a:off x="5830320" y="7565590"/>
            <a:ext cx="12032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05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37638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3-2.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수행과정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56A83C-4165-8392-FBD2-1D58A7B5F6E3}"/>
              </a:ext>
            </a:extLst>
          </p:cNvPr>
          <p:cNvSpPr/>
          <p:nvPr/>
        </p:nvSpPr>
        <p:spPr>
          <a:xfrm>
            <a:off x="10058400" y="3357498"/>
            <a:ext cx="4875652" cy="5600246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24C36AA-E2DB-CC8C-D68A-D436FE6A5078}"/>
              </a:ext>
            </a:extLst>
          </p:cNvPr>
          <p:cNvSpPr/>
          <p:nvPr/>
        </p:nvSpPr>
        <p:spPr>
          <a:xfrm>
            <a:off x="3733800" y="4233340"/>
            <a:ext cx="4191000" cy="3286041"/>
          </a:xfrm>
          <a:prstGeom prst="rect">
            <a:avLst/>
          </a:prstGeom>
          <a:solidFill>
            <a:srgbClr val="F2FBFC"/>
          </a:solidFill>
          <a:ln w="57150">
            <a:noFill/>
          </a:ln>
          <a:effectLst>
            <a:softEdge rad="635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4" name="Object 46">
            <a:extLst>
              <a:ext uri="{FF2B5EF4-FFF2-40B4-BE49-F238E27FC236}">
                <a16:creationId xmlns:a16="http://schemas.microsoft.com/office/drawing/2014/main" id="{2FAB1018-766D-E0B2-1D33-3CA745270EFB}"/>
              </a:ext>
            </a:extLst>
          </p:cNvPr>
          <p:cNvSpPr txBox="1"/>
          <p:nvPr/>
        </p:nvSpPr>
        <p:spPr>
          <a:xfrm>
            <a:off x="3263653" y="5042301"/>
            <a:ext cx="5206216" cy="16927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데이터 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수집 및 </a:t>
            </a:r>
            <a:r>
              <a:rPr lang="ko-KR" altLang="en-US" sz="36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전처리</a:t>
            </a:r>
            <a:endParaRPr lang="en-US" altLang="ko-KR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코스리스트</a:t>
            </a:r>
            <a:r>
              <a:rPr 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구현</a:t>
            </a:r>
            <a:r>
              <a:rPr lang="en-US" altLang="ko-KR" sz="3200" b="1" kern="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Gmarket Sans Bold" pitchFamily="34" charset="0"/>
              </a:rPr>
              <a:t>)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9E6518-845E-4C08-0832-61E536C22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427" y="3953687"/>
            <a:ext cx="4041180" cy="1692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6">
            <a:extLst>
              <a:ext uri="{FF2B5EF4-FFF2-40B4-BE49-F238E27FC236}">
                <a16:creationId xmlns:a16="http://schemas.microsoft.com/office/drawing/2014/main" id="{3B0A9D7C-8569-71F8-B84B-F5B6D846F2BF}"/>
              </a:ext>
            </a:extLst>
          </p:cNvPr>
          <p:cNvSpPr txBox="1"/>
          <p:nvPr/>
        </p:nvSpPr>
        <p:spPr>
          <a:xfrm>
            <a:off x="9180952" y="6626577"/>
            <a:ext cx="52062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공공데이터 사용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63022D3-D920-AE84-0000-50ACA7317E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0952" y="6096153"/>
            <a:ext cx="1919127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5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04.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프로젝트 주요 기능</a:t>
            </a:r>
          </a:p>
        </p:txBody>
      </p:sp>
    </p:spTree>
    <p:extLst>
      <p:ext uri="{BB962C8B-B14F-4D97-AF65-F5344CB8AC3E}">
        <p14:creationId xmlns:p14="http://schemas.microsoft.com/office/powerpoint/2010/main" val="1648820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04-1.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주요 기능</a:t>
            </a:r>
            <a:r>
              <a:rPr lang="en-US" altLang="ko-KR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(Front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 </a:t>
            </a:r>
            <a:r>
              <a:rPr lang="en-US" altLang="ko-KR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End)</a:t>
            </a:r>
            <a:endParaRPr lang="ko-KR" altLang="en-US" sz="7200" b="1" kern="0" spc="-200" dirty="0">
              <a:solidFill>
                <a:srgbClr val="3170FB"/>
              </a:solidFill>
              <a:latin typeface="210 Bimiljeongwon B" pitchFamily="34" charset="0"/>
              <a:cs typeface="210 Bimiljeongwon 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6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D4342E-043C-16A2-54DC-EFC910FEB0CA}"/>
              </a:ext>
            </a:extLst>
          </p:cNvPr>
          <p:cNvSpPr/>
          <p:nvPr/>
        </p:nvSpPr>
        <p:spPr>
          <a:xfrm>
            <a:off x="6812992" y="3472068"/>
            <a:ext cx="5258702" cy="4531897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웹페이지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 공통 레이아웃 설정</a:t>
            </a:r>
            <a:endParaRPr kumimoji="0" lang="en-US" altLang="ko-KR" sz="2800" b="1" i="0" u="none" strike="noStrike" kern="0" cap="none" spc="-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market Sans Bold" pitchFamily="34" charset="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헤더 페이지 설정</a:t>
            </a:r>
            <a:endParaRPr kumimoji="0" lang="en-US" altLang="ko-KR" sz="2800" b="1" i="0" u="none" strike="noStrike" kern="0" cap="none" spc="-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market Sans Bold" pitchFamily="34" charset="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푸터</a:t>
            </a: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 페이지 설정</a:t>
            </a:r>
            <a:endParaRPr kumimoji="0" lang="en-US" altLang="ko-KR" sz="2800" b="1" i="0" u="none" strike="noStrike" kern="0" cap="none" spc="-1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market Sans Bold" pitchFamily="34" charset="0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800" b="1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market Sans Bold" pitchFamily="34" charset="0"/>
                <a:cs typeface="+mn-cs"/>
              </a:rPr>
              <a:t>메인 페이지 구성</a:t>
            </a:r>
          </a:p>
        </p:txBody>
      </p:sp>
    </p:spTree>
    <p:extLst>
      <p:ext uri="{BB962C8B-B14F-4D97-AF65-F5344CB8AC3E}">
        <p14:creationId xmlns:p14="http://schemas.microsoft.com/office/powerpoint/2010/main" val="219191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019367"/>
            <a:ext cx="8153400" cy="616273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480342-C27B-F6FE-D589-A9829620E070}"/>
              </a:ext>
            </a:extLst>
          </p:cNvPr>
          <p:cNvCxnSpPr>
            <a:cxnSpLocks/>
          </p:cNvCxnSpPr>
          <p:nvPr/>
        </p:nvCxnSpPr>
        <p:spPr>
          <a:xfrm>
            <a:off x="3733800" y="4000500"/>
            <a:ext cx="2286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6E09D2-084D-B547-548D-409F842DB4FC}"/>
              </a:ext>
            </a:extLst>
          </p:cNvPr>
          <p:cNvCxnSpPr>
            <a:cxnSpLocks/>
          </p:cNvCxnSpPr>
          <p:nvPr/>
        </p:nvCxnSpPr>
        <p:spPr>
          <a:xfrm>
            <a:off x="10744200" y="4000500"/>
            <a:ext cx="75761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52525E-E81D-9947-5CD9-DAC67AEF2537}"/>
              </a:ext>
            </a:extLst>
          </p:cNvPr>
          <p:cNvSpPr/>
          <p:nvPr/>
        </p:nvSpPr>
        <p:spPr>
          <a:xfrm>
            <a:off x="12320645" y="3690552"/>
            <a:ext cx="3963227" cy="57322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헤더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페이지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7E62F79-0D4F-F79F-A2EC-89A6A0EF1F1F}"/>
              </a:ext>
            </a:extLst>
          </p:cNvPr>
          <p:cNvSpPr/>
          <p:nvPr/>
        </p:nvSpPr>
        <p:spPr>
          <a:xfrm>
            <a:off x="10647639" y="4450856"/>
            <a:ext cx="5506761" cy="3553109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A606C-BBF9-6138-C5EC-93DAAD749FCD}"/>
              </a:ext>
            </a:extLst>
          </p:cNvPr>
          <p:cNvSpPr txBox="1"/>
          <p:nvPr/>
        </p:nvSpPr>
        <p:spPr>
          <a:xfrm>
            <a:off x="10574299" y="4815212"/>
            <a:ext cx="5653439" cy="2709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페이지 구성을 위한 공통 레이아웃 작성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전체 영역을 </a:t>
            </a: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container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 구성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2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container 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는 </a:t>
            </a: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header, mid, footer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 구성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1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00200" y="64770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6E09D2-084D-B547-548D-409F842DB4FC}"/>
              </a:ext>
            </a:extLst>
          </p:cNvPr>
          <p:cNvCxnSpPr>
            <a:cxnSpLocks/>
          </p:cNvCxnSpPr>
          <p:nvPr/>
        </p:nvCxnSpPr>
        <p:spPr>
          <a:xfrm>
            <a:off x="9527192" y="4686300"/>
            <a:ext cx="75761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62" y="2868311"/>
            <a:ext cx="6855853" cy="6331734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E7480342-C27B-F6FE-D589-A9829620E070}"/>
              </a:ext>
            </a:extLst>
          </p:cNvPr>
          <p:cNvCxnSpPr>
            <a:cxnSpLocks/>
          </p:cNvCxnSpPr>
          <p:nvPr/>
        </p:nvCxnSpPr>
        <p:spPr>
          <a:xfrm>
            <a:off x="2667000" y="6210300"/>
            <a:ext cx="4953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96E09D2-084D-B547-548D-409F842DB4FC}"/>
              </a:ext>
            </a:extLst>
          </p:cNvPr>
          <p:cNvCxnSpPr>
            <a:cxnSpLocks/>
          </p:cNvCxnSpPr>
          <p:nvPr/>
        </p:nvCxnSpPr>
        <p:spPr>
          <a:xfrm>
            <a:off x="9527192" y="6057900"/>
            <a:ext cx="75761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CDCDD63-062B-E522-CEBE-042079D763E3}"/>
              </a:ext>
            </a:extLst>
          </p:cNvPr>
          <p:cNvSpPr/>
          <p:nvPr/>
        </p:nvSpPr>
        <p:spPr>
          <a:xfrm>
            <a:off x="10434304" y="5561210"/>
            <a:ext cx="5636233" cy="1991009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B5BE6E-CAF5-CA9B-1350-E8BC5F95DA35}"/>
              </a:ext>
            </a:extLst>
          </p:cNvPr>
          <p:cNvSpPr txBox="1"/>
          <p:nvPr/>
        </p:nvSpPr>
        <p:spPr>
          <a:xfrm>
            <a:off x="10694998" y="5677644"/>
            <a:ext cx="5653439" cy="22303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Header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영역이  </a:t>
            </a: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mid 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영역까지 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     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일부 침범하는 경우를 대비해 </a:t>
            </a: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header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가       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     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무조건 먼저 보이도록  우선 순위 부여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23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D37DFE1-9AC3-2941-A725-327878343819}"/>
              </a:ext>
            </a:extLst>
          </p:cNvPr>
          <p:cNvCxnSpPr>
            <a:cxnSpLocks/>
          </p:cNvCxnSpPr>
          <p:nvPr/>
        </p:nvCxnSpPr>
        <p:spPr>
          <a:xfrm>
            <a:off x="4252501" y="4310583"/>
            <a:ext cx="1781998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17DE8C3-5E1A-909E-5614-D719CE511286}"/>
              </a:ext>
            </a:extLst>
          </p:cNvPr>
          <p:cNvSpPr/>
          <p:nvPr/>
        </p:nvSpPr>
        <p:spPr>
          <a:xfrm>
            <a:off x="10436938" y="4055746"/>
            <a:ext cx="5636233" cy="1252353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9E6A2-35F3-024B-2609-8437250681AB}"/>
              </a:ext>
            </a:extLst>
          </p:cNvPr>
          <p:cNvSpPr txBox="1"/>
          <p:nvPr/>
        </p:nvSpPr>
        <p:spPr>
          <a:xfrm>
            <a:off x="10621861" y="4248000"/>
            <a:ext cx="5653439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8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Button class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에 페이지 연결</a:t>
            </a:r>
            <a:endParaRPr lang="en-US" altLang="ko-KR" sz="23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14946B-5468-EF9F-E75A-19BFE8172FFE}"/>
              </a:ext>
            </a:extLst>
          </p:cNvPr>
          <p:cNvSpPr/>
          <p:nvPr/>
        </p:nvSpPr>
        <p:spPr>
          <a:xfrm>
            <a:off x="12071694" y="3325224"/>
            <a:ext cx="3963227" cy="573228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헤더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페이지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57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3" grpId="0" animBg="1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07" y="2992594"/>
            <a:ext cx="8153400" cy="616273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480342-C27B-F6FE-D589-A9829620E070}"/>
              </a:ext>
            </a:extLst>
          </p:cNvPr>
          <p:cNvCxnSpPr>
            <a:cxnSpLocks/>
          </p:cNvCxnSpPr>
          <p:nvPr/>
        </p:nvCxnSpPr>
        <p:spPr>
          <a:xfrm>
            <a:off x="3352800" y="4060723"/>
            <a:ext cx="2667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6E09D2-084D-B547-548D-409F842DB4FC}"/>
              </a:ext>
            </a:extLst>
          </p:cNvPr>
          <p:cNvCxnSpPr>
            <a:cxnSpLocks/>
          </p:cNvCxnSpPr>
          <p:nvPr/>
        </p:nvCxnSpPr>
        <p:spPr>
          <a:xfrm>
            <a:off x="10517150" y="4060723"/>
            <a:ext cx="75761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6C0070-57E4-1630-DD53-564251FF7CA0}"/>
              </a:ext>
            </a:extLst>
          </p:cNvPr>
          <p:cNvSpPr/>
          <p:nvPr/>
        </p:nvSpPr>
        <p:spPr>
          <a:xfrm>
            <a:off x="11419405" y="3808099"/>
            <a:ext cx="3963227" cy="573228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미드 페이지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87CEB03-D21A-6DD6-C205-9650297FC1AB}"/>
              </a:ext>
            </a:extLst>
          </p:cNvPr>
          <p:cNvSpPr/>
          <p:nvPr/>
        </p:nvSpPr>
        <p:spPr>
          <a:xfrm>
            <a:off x="10647639" y="4450857"/>
            <a:ext cx="5506761" cy="1988044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2642A-4F23-F9C0-B04A-5E51F9854D16}"/>
              </a:ext>
            </a:extLst>
          </p:cNvPr>
          <p:cNvSpPr txBox="1"/>
          <p:nvPr/>
        </p:nvSpPr>
        <p:spPr>
          <a:xfrm>
            <a:off x="10630433" y="4825008"/>
            <a:ext cx="5653439" cy="114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Content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의 길이가 페이지에 따라 다르기 때문에 높이를 유동적으로 설정</a:t>
            </a:r>
          </a:p>
        </p:txBody>
      </p:sp>
    </p:spTree>
    <p:extLst>
      <p:ext uri="{BB962C8B-B14F-4D97-AF65-F5344CB8AC3E}">
        <p14:creationId xmlns:p14="http://schemas.microsoft.com/office/powerpoint/2010/main" val="3321590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7480342-C27B-F6FE-D589-A9829620E070}"/>
              </a:ext>
            </a:extLst>
          </p:cNvPr>
          <p:cNvCxnSpPr>
            <a:cxnSpLocks/>
          </p:cNvCxnSpPr>
          <p:nvPr/>
        </p:nvCxnSpPr>
        <p:spPr>
          <a:xfrm>
            <a:off x="3733800" y="4000500"/>
            <a:ext cx="2286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40" y="3070513"/>
            <a:ext cx="8508262" cy="61012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93CEE1F-C342-1859-5365-8E496007DE6E}"/>
              </a:ext>
            </a:extLst>
          </p:cNvPr>
          <p:cNvSpPr/>
          <p:nvPr/>
        </p:nvSpPr>
        <p:spPr>
          <a:xfrm>
            <a:off x="11240993" y="5115232"/>
            <a:ext cx="3963227" cy="573228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푸터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페이지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96E09D2-084D-B547-548D-409F842DB4FC}"/>
              </a:ext>
            </a:extLst>
          </p:cNvPr>
          <p:cNvCxnSpPr>
            <a:cxnSpLocks/>
          </p:cNvCxnSpPr>
          <p:nvPr/>
        </p:nvCxnSpPr>
        <p:spPr>
          <a:xfrm>
            <a:off x="10862185" y="5401846"/>
            <a:ext cx="75761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0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3.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78" y="2987259"/>
            <a:ext cx="8229601" cy="61820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850FBE-18FA-32EE-9E3C-D2E2C5A71CB3}"/>
              </a:ext>
            </a:extLst>
          </p:cNvPr>
          <p:cNvSpPr/>
          <p:nvPr/>
        </p:nvSpPr>
        <p:spPr>
          <a:xfrm>
            <a:off x="10557354" y="3994071"/>
            <a:ext cx="5506761" cy="4761256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5E9644-2B36-BBFD-E3F2-8C7870BC57DE}"/>
              </a:ext>
            </a:extLst>
          </p:cNvPr>
          <p:cNvSpPr txBox="1"/>
          <p:nvPr/>
        </p:nvSpPr>
        <p:spPr>
          <a:xfrm>
            <a:off x="10613227" y="4430538"/>
            <a:ext cx="5653439" cy="455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로그인 유효성 검사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로그인 버튼 누른 경우 </a:t>
            </a:r>
            <a:r>
              <a:rPr lang="en-US" altLang="ko-KR" sz="2400" b="1" kern="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login.jsp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 이동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로그인에 성공 시 로그아웃 표기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marL="457200" lvl="0" indent="-45720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로그아웃 버튼 누른 경우 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         </a:t>
            </a:r>
            <a:r>
              <a:rPr lang="en-US" altLang="ko-KR" sz="2400" b="1" kern="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LogoutServlet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 → </a:t>
            </a:r>
            <a:r>
              <a:rPr lang="en-US" altLang="ko-KR" sz="2400" b="1" kern="0" spc="-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main.jsp</a:t>
            </a:r>
            <a:r>
              <a:rPr lang="ko-KR" altLang="en-US" sz="2400" b="1" kern="0" spc="-100" dirty="0">
                <a:solidFill>
                  <a:prstClr val="black">
                    <a:lumMod val="85000"/>
                    <a:lumOff val="15000"/>
                  </a:prstClr>
                </a:solidFill>
                <a:latin typeface="Gmarket Sans Bold" pitchFamily="34" charset="0"/>
              </a:rPr>
              <a:t>로 이동</a:t>
            </a:r>
            <a:endParaRPr lang="en-US" altLang="ko-KR" sz="24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3600" b="1" kern="0" spc="-100" dirty="0">
              <a:solidFill>
                <a:prstClr val="black">
                  <a:lumMod val="85000"/>
                  <a:lumOff val="15000"/>
                </a:prstClr>
              </a:solidFill>
              <a:latin typeface="Gmarket Sans Bold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4C5786-F045-731F-A1A2-3ED06A452619}"/>
              </a:ext>
            </a:extLst>
          </p:cNvPr>
          <p:cNvSpPr/>
          <p:nvPr/>
        </p:nvSpPr>
        <p:spPr>
          <a:xfrm>
            <a:off x="11329120" y="3583801"/>
            <a:ext cx="3963227" cy="573228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b="1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메인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페이지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15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-100" normalizeH="0" baseline="0" noProof="0" dirty="0">
                <a:ln>
                  <a:noFill/>
                </a:ln>
                <a:solidFill>
                  <a:srgbClr val="3170FB"/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4-1. </a:t>
            </a:r>
            <a:r>
              <a:rPr kumimoji="0" lang="ko-KR" altLang="en-US" sz="4000" b="0" i="0" u="none" strike="noStrike" kern="0" cap="none" spc="-1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210 Bimiljeongwon B" pitchFamily="34" charset="0"/>
                <a:cs typeface="210 Bimiljeongwon B" pitchFamily="34" charset="0"/>
              </a:rPr>
              <a:t>주요 기능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5EAFD47-C192-18FE-322F-7EFCC994A3CB}"/>
              </a:ext>
            </a:extLst>
          </p:cNvPr>
          <p:cNvGrpSpPr/>
          <p:nvPr/>
        </p:nvGrpSpPr>
        <p:grpSpPr>
          <a:xfrm>
            <a:off x="2932552" y="2993558"/>
            <a:ext cx="12496800" cy="6036142"/>
            <a:chOff x="2932552" y="2993558"/>
            <a:chExt cx="12496800" cy="603614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62"/>
            <a:stretch/>
          </p:blipFill>
          <p:spPr>
            <a:xfrm>
              <a:off x="2932552" y="2993558"/>
              <a:ext cx="12496800" cy="6036142"/>
            </a:xfrm>
            <a:prstGeom prst="rect">
              <a:avLst/>
            </a:prstGeom>
          </p:spPr>
        </p:pic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E7480342-C27B-F6FE-D589-A9829620E070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0" y="3433948"/>
              <a:ext cx="533400" cy="0"/>
            </a:xfrm>
            <a:prstGeom prst="line">
              <a:avLst/>
            </a:prstGeom>
            <a:ln w="8890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75FD583-7338-C0FC-2D93-C5503F5D13CC}"/>
              </a:ext>
            </a:extLst>
          </p:cNvPr>
          <p:cNvGrpSpPr/>
          <p:nvPr/>
        </p:nvGrpSpPr>
        <p:grpSpPr>
          <a:xfrm>
            <a:off x="2932552" y="2951629"/>
            <a:ext cx="12496800" cy="6120000"/>
            <a:chOff x="2932552" y="3704983"/>
            <a:chExt cx="12496800" cy="613211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78BCC76-9691-A909-33D5-D2CDF921C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52" y="3704983"/>
              <a:ext cx="12496800" cy="6132114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AD56A65-3D26-4B3D-4ED0-B2B707D66F9C}"/>
                </a:ext>
              </a:extLst>
            </p:cNvPr>
            <p:cNvCxnSpPr>
              <a:cxnSpLocks/>
            </p:cNvCxnSpPr>
            <p:nvPr/>
          </p:nvCxnSpPr>
          <p:spPr>
            <a:xfrm>
              <a:off x="13639800" y="4145123"/>
              <a:ext cx="648000" cy="0"/>
            </a:xfrm>
            <a:prstGeom prst="line">
              <a:avLst/>
            </a:prstGeom>
            <a:ln w="88900" cmpd="dbl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780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01. 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464379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BDF00C5-FE17-D23B-BE84-175423EC8F96}"/>
              </a:ext>
            </a:extLst>
          </p:cNvPr>
          <p:cNvGrpSpPr/>
          <p:nvPr/>
        </p:nvGrpSpPr>
        <p:grpSpPr>
          <a:xfrm>
            <a:off x="2618253" y="1710431"/>
            <a:ext cx="13648413" cy="6743700"/>
            <a:chOff x="2356745" y="1434234"/>
            <a:chExt cx="13648413" cy="67437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7631B47-1DD6-CE80-E675-E60EFB670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745" y="1434234"/>
              <a:ext cx="13648413" cy="6743700"/>
            </a:xfrm>
            <a:prstGeom prst="rect">
              <a:avLst/>
            </a:prstGeom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D6CDF3EE-0DF8-FD64-2963-10D20894942D}"/>
                </a:ext>
              </a:extLst>
            </p:cNvPr>
            <p:cNvGrpSpPr/>
            <p:nvPr/>
          </p:nvGrpSpPr>
          <p:grpSpPr>
            <a:xfrm>
              <a:off x="2608404" y="1943100"/>
              <a:ext cx="2195244" cy="5791200"/>
              <a:chOff x="2608404" y="1943100"/>
              <a:chExt cx="2195244" cy="5791200"/>
            </a:xfrm>
          </p:grpSpPr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E4E573DC-57EB-16BE-77AA-B8D8AF39E9DA}"/>
                  </a:ext>
                </a:extLst>
              </p:cNvPr>
              <p:cNvSpPr/>
              <p:nvPr/>
            </p:nvSpPr>
            <p:spPr>
              <a:xfrm>
                <a:off x="2682240" y="3238500"/>
                <a:ext cx="2042160" cy="44958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F028C0B0-A920-9C98-4768-93F6B11176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500" t="1970" r="3121" b="64"/>
              <a:stretch/>
            </p:blipFill>
            <p:spPr>
              <a:xfrm>
                <a:off x="2682240" y="1943100"/>
                <a:ext cx="2118360" cy="2009180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E0D0EF79-01C9-333C-24BC-918B899BCC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08404" y="4000500"/>
                <a:ext cx="2195244" cy="1686520"/>
              </a:xfrm>
              <a:prstGeom prst="rect">
                <a:avLst/>
              </a:prstGeom>
            </p:spPr>
          </p:pic>
        </p:grp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03D781D-1AE5-A394-09CD-4FA0432D3B09}"/>
              </a:ext>
            </a:extLst>
          </p:cNvPr>
          <p:cNvSpPr/>
          <p:nvPr/>
        </p:nvSpPr>
        <p:spPr>
          <a:xfrm>
            <a:off x="5638800" y="8383049"/>
            <a:ext cx="7738998" cy="816996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D11AB-17E4-1D96-737B-30AD7CB0F5EA}"/>
              </a:ext>
            </a:extLst>
          </p:cNvPr>
          <p:cNvSpPr txBox="1"/>
          <p:nvPr/>
        </p:nvSpPr>
        <p:spPr>
          <a:xfrm>
            <a:off x="6384099" y="8296660"/>
            <a:ext cx="6248400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최대한의 </a:t>
            </a:r>
            <a:r>
              <a:rPr lang="en-US" altLang="ko-KR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Map 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공간 확보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CD5C66-3DCE-C428-4F0E-66D5B101CB30}"/>
              </a:ext>
            </a:extLst>
          </p:cNvPr>
          <p:cNvSpPr/>
          <p:nvPr/>
        </p:nvSpPr>
        <p:spPr>
          <a:xfrm>
            <a:off x="4876800" y="1409701"/>
            <a:ext cx="11125200" cy="704443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49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F1BB8ED-BC22-AD60-03EC-D71054F5C835}"/>
              </a:ext>
            </a:extLst>
          </p:cNvPr>
          <p:cNvGrpSpPr/>
          <p:nvPr/>
        </p:nvGrpSpPr>
        <p:grpSpPr>
          <a:xfrm>
            <a:off x="5715000" y="1210227"/>
            <a:ext cx="7391400" cy="7866545"/>
            <a:chOff x="5715000" y="1210227"/>
            <a:chExt cx="7391400" cy="786654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367C0D-038F-6E49-1FA4-DFFBB38442B5}"/>
                </a:ext>
              </a:extLst>
            </p:cNvPr>
            <p:cNvGrpSpPr/>
            <p:nvPr/>
          </p:nvGrpSpPr>
          <p:grpSpPr>
            <a:xfrm>
              <a:off x="5715000" y="1210227"/>
              <a:ext cx="7391400" cy="7866545"/>
              <a:chOff x="5485252" y="1457094"/>
              <a:chExt cx="7391400" cy="7866545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3CA474A-B583-418E-91DF-F32D1E205F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5252" y="1457094"/>
                <a:ext cx="7391400" cy="7866545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3D25EA1D-9110-8DEF-05E2-497D187943A4}"/>
                  </a:ext>
                </a:extLst>
              </p:cNvPr>
              <p:cNvSpPr/>
              <p:nvPr/>
            </p:nvSpPr>
            <p:spPr>
              <a:xfrm>
                <a:off x="10972800" y="3238500"/>
                <a:ext cx="304800" cy="22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CF10961-671D-4997-1E4C-CF88C7DA60AA}"/>
                </a:ext>
              </a:extLst>
            </p:cNvPr>
            <p:cNvSpPr/>
            <p:nvPr/>
          </p:nvSpPr>
          <p:spPr>
            <a:xfrm>
              <a:off x="6019800" y="6917772"/>
              <a:ext cx="914400" cy="762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5554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DB5B71F-E53A-3ACB-E5E8-3510817F874E}"/>
              </a:ext>
            </a:extLst>
          </p:cNvPr>
          <p:cNvGrpSpPr/>
          <p:nvPr/>
        </p:nvGrpSpPr>
        <p:grpSpPr>
          <a:xfrm>
            <a:off x="4572000" y="1781513"/>
            <a:ext cx="9818367" cy="4524092"/>
            <a:chOff x="4038600" y="2219608"/>
            <a:chExt cx="9347438" cy="411480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F0626F-CF49-3EFB-32FA-8A1FF7066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638"/>
            <a:stretch/>
          </p:blipFill>
          <p:spPr>
            <a:xfrm>
              <a:off x="4038600" y="2219608"/>
              <a:ext cx="9347438" cy="41148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B6AEF23-2839-C191-08A0-C4FAE3FEDA8A}"/>
                </a:ext>
              </a:extLst>
            </p:cNvPr>
            <p:cNvSpPr/>
            <p:nvPr/>
          </p:nvSpPr>
          <p:spPr>
            <a:xfrm>
              <a:off x="11049000" y="4501651"/>
              <a:ext cx="304800" cy="22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8245144-AA9D-E46B-5A9E-5CB5BF4FA678}"/>
              </a:ext>
            </a:extLst>
          </p:cNvPr>
          <p:cNvSpPr/>
          <p:nvPr/>
        </p:nvSpPr>
        <p:spPr>
          <a:xfrm>
            <a:off x="5807901" y="7000162"/>
            <a:ext cx="7738998" cy="1953337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C02AED-D9D5-36E9-F10A-2DCF75339F59}"/>
              </a:ext>
            </a:extLst>
          </p:cNvPr>
          <p:cNvSpPr txBox="1"/>
          <p:nvPr/>
        </p:nvSpPr>
        <p:spPr>
          <a:xfrm>
            <a:off x="6438900" y="7821729"/>
            <a:ext cx="6477000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유저의 누적 기록 → </a:t>
            </a:r>
            <a:r>
              <a:rPr lang="ko-KR" altLang="en-US" sz="3600" b="1" kern="0" spc="-100" dirty="0">
                <a:solidFill>
                  <a:srgbClr val="FF0000"/>
                </a:solidFill>
                <a:latin typeface="Gmarket Sans Bold" pitchFamily="34" charset="0"/>
              </a:rPr>
              <a:t>성취감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유도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5E81B5-1578-F17C-A6C2-F104EA7E853D}"/>
              </a:ext>
            </a:extLst>
          </p:cNvPr>
          <p:cNvSpPr txBox="1"/>
          <p:nvPr/>
        </p:nvSpPr>
        <p:spPr>
          <a:xfrm>
            <a:off x="6553200" y="7111108"/>
            <a:ext cx="6248400" cy="70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‘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유저들의 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Gmarket Sans Bold" pitchFamily="34" charset="0"/>
              </a:rPr>
              <a:t>운동습관 형성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에 기여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’</a:t>
            </a:r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FB98BDD-6455-D179-DFC7-8417B4E27F3D}"/>
              </a:ext>
            </a:extLst>
          </p:cNvPr>
          <p:cNvCxnSpPr>
            <a:cxnSpLocks/>
          </p:cNvCxnSpPr>
          <p:nvPr/>
        </p:nvCxnSpPr>
        <p:spPr>
          <a:xfrm>
            <a:off x="7632000" y="4914900"/>
            <a:ext cx="38742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F6D17EC-A427-5459-804C-CC9C10393E01}"/>
              </a:ext>
            </a:extLst>
          </p:cNvPr>
          <p:cNvCxnSpPr>
            <a:cxnSpLocks/>
          </p:cNvCxnSpPr>
          <p:nvPr/>
        </p:nvCxnSpPr>
        <p:spPr>
          <a:xfrm>
            <a:off x="9448800" y="5295900"/>
            <a:ext cx="0" cy="12800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08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4CB767-43AD-4FBF-C551-ED86B65F8B30}"/>
              </a:ext>
            </a:extLst>
          </p:cNvPr>
          <p:cNvSpPr/>
          <p:nvPr/>
        </p:nvSpPr>
        <p:spPr>
          <a:xfrm>
            <a:off x="5791200" y="7429500"/>
            <a:ext cx="7738998" cy="1523999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006008-B9AB-0783-FAEC-D0924EE0B0A5}"/>
              </a:ext>
            </a:extLst>
          </p:cNvPr>
          <p:cNvSpPr txBox="1"/>
          <p:nvPr/>
        </p:nvSpPr>
        <p:spPr>
          <a:xfrm>
            <a:off x="6210300" y="7744707"/>
            <a:ext cx="6781800" cy="87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유저의 </a:t>
            </a:r>
            <a:r>
              <a:rPr lang="ko-KR" altLang="en-US" sz="3600" b="1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현황을 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간편하게 확인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DC77279-D05F-4296-31FB-CB27D42D5B94}"/>
              </a:ext>
            </a:extLst>
          </p:cNvPr>
          <p:cNvSpPr/>
          <p:nvPr/>
        </p:nvSpPr>
        <p:spPr>
          <a:xfrm>
            <a:off x="5791200" y="1414659"/>
            <a:ext cx="2743200" cy="73370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9B0A2B9-39C6-71B3-E680-E15EFC109D51}"/>
              </a:ext>
            </a:extLst>
          </p:cNvPr>
          <p:cNvSpPr/>
          <p:nvPr/>
        </p:nvSpPr>
        <p:spPr>
          <a:xfrm>
            <a:off x="5791200" y="3845366"/>
            <a:ext cx="2743200" cy="73370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0F05BAA-6175-F1A8-0E3B-BD755B687C58}"/>
              </a:ext>
            </a:extLst>
          </p:cNvPr>
          <p:cNvSpPr/>
          <p:nvPr/>
        </p:nvSpPr>
        <p:spPr>
          <a:xfrm>
            <a:off x="10526935" y="3871798"/>
            <a:ext cx="2743200" cy="73370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91D2F50-ED11-FB71-2FBF-79296FAAAD83}"/>
              </a:ext>
            </a:extLst>
          </p:cNvPr>
          <p:cNvCxnSpPr>
            <a:cxnSpLocks/>
          </p:cNvCxnSpPr>
          <p:nvPr/>
        </p:nvCxnSpPr>
        <p:spPr>
          <a:xfrm>
            <a:off x="9601200" y="6286500"/>
            <a:ext cx="0" cy="99060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C3D653-B724-63BF-530E-707EC031B4BE}"/>
              </a:ext>
            </a:extLst>
          </p:cNvPr>
          <p:cNvCxnSpPr>
            <a:cxnSpLocks/>
          </p:cNvCxnSpPr>
          <p:nvPr/>
        </p:nvCxnSpPr>
        <p:spPr>
          <a:xfrm>
            <a:off x="9059018" y="4914900"/>
            <a:ext cx="10548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6732421-285D-0C08-1D11-5C9E0F315C7A}"/>
              </a:ext>
            </a:extLst>
          </p:cNvPr>
          <p:cNvCxnSpPr>
            <a:cxnSpLocks/>
          </p:cNvCxnSpPr>
          <p:nvPr/>
        </p:nvCxnSpPr>
        <p:spPr>
          <a:xfrm>
            <a:off x="11049000" y="7277100"/>
            <a:ext cx="1524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3AD0C0-20A0-1478-DFD0-7771582E3FAF}"/>
              </a:ext>
            </a:extLst>
          </p:cNvPr>
          <p:cNvGrpSpPr/>
          <p:nvPr/>
        </p:nvGrpSpPr>
        <p:grpSpPr>
          <a:xfrm>
            <a:off x="2994471" y="1205182"/>
            <a:ext cx="12268200" cy="6224318"/>
            <a:chOff x="2994471" y="1205182"/>
            <a:chExt cx="12268200" cy="62243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3CA474A-B583-418E-91DF-F32D1E205F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345"/>
            <a:stretch/>
          </p:blipFill>
          <p:spPr>
            <a:xfrm>
              <a:off x="2994471" y="1205182"/>
              <a:ext cx="12268200" cy="6224318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133078E-774A-A3BC-0C54-1D4A41978151}"/>
                </a:ext>
              </a:extLst>
            </p:cNvPr>
            <p:cNvSpPr/>
            <p:nvPr/>
          </p:nvSpPr>
          <p:spPr>
            <a:xfrm>
              <a:off x="3505200" y="4579074"/>
              <a:ext cx="1524000" cy="9454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9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 animBg="1"/>
      <p:bldP spid="10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F54D50D-EB2C-423E-5AF1-873EDCEC5298}"/>
              </a:ext>
            </a:extLst>
          </p:cNvPr>
          <p:cNvCxnSpPr>
            <a:cxnSpLocks/>
          </p:cNvCxnSpPr>
          <p:nvPr/>
        </p:nvCxnSpPr>
        <p:spPr>
          <a:xfrm>
            <a:off x="5867400" y="4991100"/>
            <a:ext cx="790163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CF2E4699-21EB-107A-4637-E5C6E2150D07}"/>
              </a:ext>
            </a:extLst>
          </p:cNvPr>
          <p:cNvGrpSpPr/>
          <p:nvPr/>
        </p:nvGrpSpPr>
        <p:grpSpPr>
          <a:xfrm>
            <a:off x="3081059" y="2095500"/>
            <a:ext cx="2338647" cy="6578111"/>
            <a:chOff x="3081059" y="2095500"/>
            <a:chExt cx="2338647" cy="6578111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84DC0A36-FDF6-4648-6EF4-1A413598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81059" y="2095500"/>
              <a:ext cx="2338647" cy="6578111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6242D84-7658-B4A7-E21A-C83165DAF36D}"/>
                </a:ext>
              </a:extLst>
            </p:cNvPr>
            <p:cNvSpPr/>
            <p:nvPr/>
          </p:nvSpPr>
          <p:spPr>
            <a:xfrm>
              <a:off x="3412182" y="5761357"/>
              <a:ext cx="1676400" cy="1066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0E8AC34-A80C-B809-02F2-DCD3C760E84C}"/>
              </a:ext>
            </a:extLst>
          </p:cNvPr>
          <p:cNvGrpSpPr/>
          <p:nvPr/>
        </p:nvGrpSpPr>
        <p:grpSpPr>
          <a:xfrm>
            <a:off x="7351560" y="2156201"/>
            <a:ext cx="7917866" cy="5974598"/>
            <a:chOff x="7022084" y="2256052"/>
            <a:chExt cx="7917866" cy="597459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FDBE47-75D4-682F-62FA-6C1CECE84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2084" y="2256052"/>
              <a:ext cx="7917866" cy="597459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6C23161-AF83-D4AF-3A1E-B9FF24CF3CB0}"/>
                </a:ext>
              </a:extLst>
            </p:cNvPr>
            <p:cNvSpPr/>
            <p:nvPr/>
          </p:nvSpPr>
          <p:spPr>
            <a:xfrm>
              <a:off x="7212330" y="6394608"/>
              <a:ext cx="1066800" cy="6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8CA84C5-7B30-6BC1-C4B0-54AF1D3FB5C4}"/>
              </a:ext>
            </a:extLst>
          </p:cNvPr>
          <p:cNvGrpSpPr/>
          <p:nvPr/>
        </p:nvGrpSpPr>
        <p:grpSpPr>
          <a:xfrm>
            <a:off x="7541806" y="2162507"/>
            <a:ext cx="8135211" cy="5979794"/>
            <a:chOff x="7130315" y="2250856"/>
            <a:chExt cx="8135211" cy="597979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EE33A0D-F6F6-EDE4-C0CD-861ABD6206B3}"/>
                </a:ext>
              </a:extLst>
            </p:cNvPr>
            <p:cNvGrpSpPr/>
            <p:nvPr/>
          </p:nvGrpSpPr>
          <p:grpSpPr>
            <a:xfrm>
              <a:off x="7130315" y="2250856"/>
              <a:ext cx="8135211" cy="5979794"/>
              <a:chOff x="3325946" y="2404840"/>
              <a:chExt cx="8135211" cy="5979794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7AC04A76-1F30-0737-DA9B-1BD2E08B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25946" y="2404840"/>
                <a:ext cx="7917866" cy="5974598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38C4C19E-A327-1A98-73A6-484A3D33497A}"/>
                  </a:ext>
                </a:extLst>
              </p:cNvPr>
              <p:cNvGrpSpPr/>
              <p:nvPr/>
            </p:nvGrpSpPr>
            <p:grpSpPr>
              <a:xfrm>
                <a:off x="5257800" y="3723580"/>
                <a:ext cx="6203357" cy="4661054"/>
                <a:chOff x="1662793" y="2247900"/>
                <a:chExt cx="5840187" cy="3771901"/>
              </a:xfrm>
            </p:grpSpPr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6DF869CE-028F-3C50-2883-8638B67736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62793" y="2247900"/>
                  <a:ext cx="5840187" cy="3771901"/>
                </a:xfrm>
                <a:prstGeom prst="rect">
                  <a:avLst/>
                </a:prstGeom>
              </p:spPr>
            </p:pic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051E858A-12CE-BE2B-EB61-0E09436E27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44119" r="3234" b="1"/>
                <a:stretch/>
              </p:blipFill>
              <p:spPr>
                <a:xfrm>
                  <a:off x="6629400" y="2899506"/>
                  <a:ext cx="685800" cy="2661559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332E9B7-0442-78A5-7387-F9FBF2043EA2}"/>
                </a:ext>
              </a:extLst>
            </p:cNvPr>
            <p:cNvSpPr/>
            <p:nvPr/>
          </p:nvSpPr>
          <p:spPr>
            <a:xfrm>
              <a:off x="7341479" y="6394608"/>
              <a:ext cx="1066800" cy="6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9958F1-C9F6-D6BB-925C-4275A79CE7DE}"/>
              </a:ext>
            </a:extLst>
          </p:cNvPr>
          <p:cNvGrpSpPr/>
          <p:nvPr/>
        </p:nvGrpSpPr>
        <p:grpSpPr>
          <a:xfrm>
            <a:off x="7650491" y="1966689"/>
            <a:ext cx="7917854" cy="6835732"/>
            <a:chOff x="7239000" y="2095500"/>
            <a:chExt cx="7917854" cy="6835732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C1EE64F-924E-748F-916B-F00585E5B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5" r="22955"/>
            <a:stretch/>
          </p:blipFill>
          <p:spPr>
            <a:xfrm>
              <a:off x="7239000" y="2095500"/>
              <a:ext cx="7917854" cy="683573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4DF2BB2-D041-1FEF-1E5E-CB799F73E90F}"/>
                </a:ext>
              </a:extLst>
            </p:cNvPr>
            <p:cNvSpPr/>
            <p:nvPr/>
          </p:nvSpPr>
          <p:spPr>
            <a:xfrm>
              <a:off x="7391400" y="5753100"/>
              <a:ext cx="1066800" cy="6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69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6E30988-D585-0425-3CDE-9532E7EE2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552" y="1562100"/>
            <a:ext cx="6400800" cy="741189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D3C3FC5-B6C6-1F10-7EE2-30C1F375EC35}"/>
              </a:ext>
            </a:extLst>
          </p:cNvPr>
          <p:cNvSpPr/>
          <p:nvPr/>
        </p:nvSpPr>
        <p:spPr>
          <a:xfrm>
            <a:off x="9906000" y="2095500"/>
            <a:ext cx="2475352" cy="137160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A2238CC-C57A-8DFC-E064-47D647C96C32}"/>
              </a:ext>
            </a:extLst>
          </p:cNvPr>
          <p:cNvSpPr/>
          <p:nvPr/>
        </p:nvSpPr>
        <p:spPr>
          <a:xfrm>
            <a:off x="5980552" y="3477490"/>
            <a:ext cx="2373740" cy="1970809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495039-E453-14F8-8B31-39FBFE607FB3}"/>
              </a:ext>
            </a:extLst>
          </p:cNvPr>
          <p:cNvGrpSpPr/>
          <p:nvPr/>
        </p:nvGrpSpPr>
        <p:grpSpPr>
          <a:xfrm>
            <a:off x="13157206" y="2095501"/>
            <a:ext cx="2209800" cy="2133600"/>
            <a:chOff x="13157206" y="2095501"/>
            <a:chExt cx="2209800" cy="213360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C097B0DA-90C3-B1FB-2097-E12EA1BC7C0B}"/>
                </a:ext>
              </a:extLst>
            </p:cNvPr>
            <p:cNvSpPr/>
            <p:nvPr/>
          </p:nvSpPr>
          <p:spPr>
            <a:xfrm>
              <a:off x="13157206" y="2095501"/>
              <a:ext cx="2209800" cy="2133600"/>
            </a:xfrm>
            <a:prstGeom prst="roundRect">
              <a:avLst/>
            </a:prstGeom>
            <a:solidFill>
              <a:srgbClr val="F2FBFC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A0979C-1BBC-C2A1-A57F-508C13F2BCAD}"/>
                </a:ext>
              </a:extLst>
            </p:cNvPr>
            <p:cNvSpPr txBox="1"/>
            <p:nvPr/>
          </p:nvSpPr>
          <p:spPr>
            <a:xfrm>
              <a:off x="13157206" y="2448740"/>
              <a:ext cx="2209800" cy="14271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유저들의 </a:t>
              </a:r>
              <a:endPara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endParaRPr>
            </a:p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rgbClr val="262626"/>
                  </a:solidFill>
                  <a:latin typeface="Gmarket Sans Bold" pitchFamily="34" charset="0"/>
                </a:rPr>
                <a:t>모집활동</a:t>
              </a:r>
              <a:r>
                <a:rPr lang="ko-KR" altLang="en-US" sz="2000" b="1" kern="0" spc="-100" dirty="0">
                  <a:solidFill>
                    <a:srgbClr val="FF0000"/>
                  </a:solidFill>
                  <a:latin typeface="Gmarket Sans Bold" pitchFamily="34" charset="0"/>
                </a:rPr>
                <a:t> </a:t>
              </a:r>
              <a:endParaRPr lang="en-US" altLang="ko-KR" sz="2000" b="1" kern="0" spc="-100" dirty="0">
                <a:solidFill>
                  <a:srgbClr val="FF0000"/>
                </a:solidFill>
                <a:latin typeface="Gmarket Sans Bold" pitchFamily="34" charset="0"/>
              </a:endParaRPr>
            </a:p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rgbClr val="FF0000"/>
                  </a:solidFill>
                  <a:latin typeface="Gmarket Sans Bold" pitchFamily="34" charset="0"/>
                </a:rPr>
                <a:t>참여 유도</a:t>
              </a:r>
              <a:endParaRPr lang="ko-KR" altLang="en-US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D6879B-DE1B-FDC1-68BD-65268C97C2E9}"/>
              </a:ext>
            </a:extLst>
          </p:cNvPr>
          <p:cNvGrpSpPr/>
          <p:nvPr/>
        </p:nvGrpSpPr>
        <p:grpSpPr>
          <a:xfrm>
            <a:off x="2839204" y="3771900"/>
            <a:ext cx="2251210" cy="2237562"/>
            <a:chOff x="2839204" y="3771900"/>
            <a:chExt cx="2251210" cy="223756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B4ACFB4-FBEE-E6AE-D837-8C42AD60988F}"/>
                </a:ext>
              </a:extLst>
            </p:cNvPr>
            <p:cNvSpPr/>
            <p:nvPr/>
          </p:nvSpPr>
          <p:spPr>
            <a:xfrm>
              <a:off x="2880614" y="3875862"/>
              <a:ext cx="2209800" cy="2133600"/>
            </a:xfrm>
            <a:prstGeom prst="roundRect">
              <a:avLst/>
            </a:prstGeom>
            <a:solidFill>
              <a:srgbClr val="F2FBFC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80EF97-E9C0-C027-4178-B77C95F10742}"/>
                </a:ext>
              </a:extLst>
            </p:cNvPr>
            <p:cNvSpPr txBox="1"/>
            <p:nvPr/>
          </p:nvSpPr>
          <p:spPr>
            <a:xfrm>
              <a:off x="2839204" y="3771900"/>
              <a:ext cx="2209800" cy="1888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 </a:t>
              </a:r>
              <a:endPara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endParaRPr>
            </a:p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활동 정보와 </a:t>
              </a:r>
              <a:endPara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endParaRPr>
            </a:p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이미지를 </a:t>
              </a:r>
              <a:endParaRPr lang="en-US" altLang="ko-KR" sz="20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endParaRPr>
            </a:p>
            <a:p>
              <a:pPr marL="25400" marR="0" indent="-63500" algn="ctr" fontAlgn="base" latinLnBrk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kern="0" spc="-1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market Sans Bold" pitchFamily="34" charset="0"/>
                </a:rPr>
                <a:t>요약하여 전달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2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07576" y="87630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D3A83514-7FF8-E0F4-7B43-8C3F40271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" t="648" r="1557" b="1445"/>
          <a:stretch/>
        </p:blipFill>
        <p:spPr>
          <a:xfrm>
            <a:off x="4286800" y="1402080"/>
            <a:ext cx="6392651" cy="779034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66F8307-6D34-BE68-2E8E-A39075689B03}"/>
              </a:ext>
            </a:extLst>
          </p:cNvPr>
          <p:cNvSpPr/>
          <p:nvPr/>
        </p:nvSpPr>
        <p:spPr>
          <a:xfrm>
            <a:off x="10902425" y="4914792"/>
            <a:ext cx="4875653" cy="990601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로그인 페이지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82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8940BAE-BA67-A66E-BDC4-60E5A0591443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00"/>
          <a:stretch/>
        </p:blipFill>
        <p:spPr>
          <a:xfrm>
            <a:off x="3120532" y="1717071"/>
            <a:ext cx="5892812" cy="74829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317A53-0F5F-E76C-4FF5-61AE0C9DB478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86"/>
          <a:stretch/>
        </p:blipFill>
        <p:spPr>
          <a:xfrm>
            <a:off x="9253708" y="1411374"/>
            <a:ext cx="5892812" cy="632522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7D9F1-324B-7E7B-BE1A-4E1977E6FDAC}"/>
              </a:ext>
            </a:extLst>
          </p:cNvPr>
          <p:cNvSpPr/>
          <p:nvPr/>
        </p:nvSpPr>
        <p:spPr>
          <a:xfrm>
            <a:off x="10589347" y="8010427"/>
            <a:ext cx="4875653" cy="990601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회원가입 페이지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4F26D18-80D0-0586-C2F2-0310D828C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192679"/>
            <a:ext cx="5105400" cy="7303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C18F30-3004-12CC-68A8-2941BD07C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391" y="1192679"/>
            <a:ext cx="5260955" cy="73036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7D9F1-324B-7E7B-BE1A-4E1977E6FDAC}"/>
              </a:ext>
            </a:extLst>
          </p:cNvPr>
          <p:cNvSpPr/>
          <p:nvPr/>
        </p:nvSpPr>
        <p:spPr>
          <a:xfrm>
            <a:off x="6996564" y="8285882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아이디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비밀번호 찾기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66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3A45D9E-E62E-EFAA-5C77-E4038B22E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434233"/>
            <a:ext cx="6178728" cy="67923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B8CF44-50DD-19D6-91B0-746DFAB3E6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375" y="1434234"/>
            <a:ext cx="6178728" cy="679231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DEAF853-66C4-8440-FFE7-EE6B413EF7FA}"/>
              </a:ext>
            </a:extLst>
          </p:cNvPr>
          <p:cNvSpPr/>
          <p:nvPr/>
        </p:nvSpPr>
        <p:spPr>
          <a:xfrm>
            <a:off x="6743125" y="8226547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아이디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비밀번호 찾기 결과 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0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1.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팀 소개</a:t>
            </a:r>
            <a:r>
              <a:rPr 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2" name="Object 11">
            <a:extLst>
              <a:ext uri="{FF2B5EF4-FFF2-40B4-BE49-F238E27FC236}">
                <a16:creationId xmlns:a16="http://schemas.microsoft.com/office/drawing/2014/main" id="{1AAB1B35-5200-4D1A-88B4-9AFB449771E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11905" y="3261949"/>
            <a:ext cx="4386273" cy="2741614"/>
          </a:xfrm>
          <a:prstGeom prst="rect">
            <a:avLst/>
          </a:prstGeom>
        </p:spPr>
      </p:pic>
      <p:sp>
        <p:nvSpPr>
          <p:cNvPr id="973" name="Object 44">
            <a:extLst>
              <a:ext uri="{FF2B5EF4-FFF2-40B4-BE49-F238E27FC236}">
                <a16:creationId xmlns:a16="http://schemas.microsoft.com/office/drawing/2014/main" id="{CE1469A5-D721-A5BF-7939-BE91DF88712A}"/>
              </a:ext>
            </a:extLst>
          </p:cNvPr>
          <p:cNvSpPr txBox="1"/>
          <p:nvPr/>
        </p:nvSpPr>
        <p:spPr>
          <a:xfrm>
            <a:off x="2483227" y="4232361"/>
            <a:ext cx="4390779" cy="1716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설계 및 총괄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 UI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및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담당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크루 찾기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page: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크루 모집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활동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공통 레이아웃 작성</a:t>
            </a:r>
          </a:p>
        </p:txBody>
      </p:sp>
      <p:pic>
        <p:nvPicPr>
          <p:cNvPr id="976" name="Object 11">
            <a:extLst>
              <a:ext uri="{FF2B5EF4-FFF2-40B4-BE49-F238E27FC236}">
                <a16:creationId xmlns:a16="http://schemas.microsoft.com/office/drawing/2014/main" id="{CE17BD64-B528-4573-8D86-270159CC2208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23260" y="3261949"/>
            <a:ext cx="4386273" cy="2741614"/>
          </a:xfrm>
          <a:prstGeom prst="rect">
            <a:avLst/>
          </a:prstGeom>
        </p:spPr>
      </p:pic>
      <p:sp>
        <p:nvSpPr>
          <p:cNvPr id="985" name="Object 44">
            <a:extLst>
              <a:ext uri="{FF2B5EF4-FFF2-40B4-BE49-F238E27FC236}">
                <a16:creationId xmlns:a16="http://schemas.microsoft.com/office/drawing/2014/main" id="{16E7C837-16D4-E56F-F6C2-BAA781B48C9E}"/>
              </a:ext>
            </a:extLst>
          </p:cNvPr>
          <p:cNvSpPr txBox="1"/>
          <p:nvPr/>
        </p:nvSpPr>
        <p:spPr>
          <a:xfrm>
            <a:off x="7094582" y="4194637"/>
            <a:ext cx="4390779" cy="17141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프로젝트 기획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 UI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및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담당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코스 찾기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page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마이페이지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: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크루 관리 및 회원정보</a:t>
            </a:r>
          </a:p>
        </p:txBody>
      </p:sp>
      <p:pic>
        <p:nvPicPr>
          <p:cNvPr id="998" name="Object 11">
            <a:extLst>
              <a:ext uri="{FF2B5EF4-FFF2-40B4-BE49-F238E27FC236}">
                <a16:creationId xmlns:a16="http://schemas.microsoft.com/office/drawing/2014/main" id="{3FF2F407-4E38-4EB1-7E46-D458EC8AF347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30109" y="3261949"/>
            <a:ext cx="4386273" cy="2741614"/>
          </a:xfrm>
          <a:prstGeom prst="rect">
            <a:avLst/>
          </a:prstGeom>
        </p:spPr>
      </p:pic>
      <p:sp>
        <p:nvSpPr>
          <p:cNvPr id="1007" name="Object 44">
            <a:extLst>
              <a:ext uri="{FF2B5EF4-FFF2-40B4-BE49-F238E27FC236}">
                <a16:creationId xmlns:a16="http://schemas.microsoft.com/office/drawing/2014/main" id="{23BD27A6-19B3-FE57-D408-CDA55EA92C76}"/>
              </a:ext>
            </a:extLst>
          </p:cNvPr>
          <p:cNvSpPr txBox="1"/>
          <p:nvPr/>
        </p:nvSpPr>
        <p:spPr>
          <a:xfrm>
            <a:off x="11705937" y="4126180"/>
            <a:ext cx="4390779" cy="2168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문서작성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UX UI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디자인 및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Front End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담당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회원가입 및 로그인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page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회원정보 관리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page</a:t>
            </a:r>
            <a:endParaRPr lang="ko-KR" alt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  <p:pic>
        <p:nvPicPr>
          <p:cNvPr id="1015" name="Object 11">
            <a:extLst>
              <a:ext uri="{FF2B5EF4-FFF2-40B4-BE49-F238E27FC236}">
                <a16:creationId xmlns:a16="http://schemas.microsoft.com/office/drawing/2014/main" id="{D792B653-FF74-ED9D-9970-C86CEA289110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38930" y="6189262"/>
            <a:ext cx="4386273" cy="2741614"/>
          </a:xfrm>
          <a:prstGeom prst="rect">
            <a:avLst/>
          </a:prstGeom>
        </p:spPr>
      </p:pic>
      <p:sp>
        <p:nvSpPr>
          <p:cNvPr id="1019" name="Object 44">
            <a:extLst>
              <a:ext uri="{FF2B5EF4-FFF2-40B4-BE49-F238E27FC236}">
                <a16:creationId xmlns:a16="http://schemas.microsoft.com/office/drawing/2014/main" id="{F5DF7A81-8D53-D9AE-2278-5A61AD242513}"/>
              </a:ext>
            </a:extLst>
          </p:cNvPr>
          <p:cNvSpPr txBox="1"/>
          <p:nvPr/>
        </p:nvSpPr>
        <p:spPr>
          <a:xfrm>
            <a:off x="4810252" y="7088250"/>
            <a:ext cx="4390779" cy="17161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설계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및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담당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회원관리 및 로그인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로그아웃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크루 모집 및 가입 신청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활동 등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8" name="Object 11">
            <a:extLst>
              <a:ext uri="{FF2B5EF4-FFF2-40B4-BE49-F238E27FC236}">
                <a16:creationId xmlns:a16="http://schemas.microsoft.com/office/drawing/2014/main" id="{4D737785-2D44-2E44-CC3A-0A9FC214E8B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50285" y="6189262"/>
            <a:ext cx="4386273" cy="2741614"/>
          </a:xfrm>
          <a:prstGeom prst="rect">
            <a:avLst/>
          </a:prstGeom>
        </p:spPr>
      </p:pic>
      <p:sp>
        <p:nvSpPr>
          <p:cNvPr id="94" name="Object 44">
            <a:extLst>
              <a:ext uri="{FF2B5EF4-FFF2-40B4-BE49-F238E27FC236}">
                <a16:creationId xmlns:a16="http://schemas.microsoft.com/office/drawing/2014/main" id="{7E23A50A-3D0D-36CA-59FC-398895C5E0BD}"/>
              </a:ext>
            </a:extLst>
          </p:cNvPr>
          <p:cNvSpPr txBox="1"/>
          <p:nvPr/>
        </p:nvSpPr>
        <p:spPr>
          <a:xfrm>
            <a:off x="9421607" y="7088250"/>
            <a:ext cx="4390779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Database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수집 및 </a:t>
            </a: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전처리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구축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 End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담당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카카오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API / 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공공데이터 활용</a:t>
            </a:r>
            <a:endParaRPr lang="en-US" altLang="ko-KR" sz="1600" dirty="0">
              <a:solidFill>
                <a:schemeClr val="bg2">
                  <a:lumMod val="10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코스 찾기 관련 </a:t>
            </a:r>
            <a:r>
              <a:rPr lang="en-US" altLang="ko-KR" sz="1600" dirty="0">
                <a:solidFill>
                  <a:schemeClr val="bg2">
                    <a:lumMod val="10000"/>
                  </a:schemeClr>
                </a:solidFill>
              </a:rPr>
              <a:t>Map</a:t>
            </a:r>
            <a:r>
              <a:rPr lang="ko-KR" altLang="en-US" sz="1600" dirty="0">
                <a:solidFill>
                  <a:schemeClr val="bg2">
                    <a:lumMod val="10000"/>
                  </a:schemeClr>
                </a:solidFill>
              </a:rPr>
              <a:t> 구현 등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10764093" y="3093813"/>
            <a:ext cx="6254412" cy="1365976"/>
            <a:chOff x="10764093" y="3093813"/>
            <a:chExt cx="6254412" cy="1365976"/>
          </a:xfrm>
        </p:grpSpPr>
        <p:sp>
          <p:nvSpPr>
            <p:cNvPr id="1006" name="Object 43">
              <a:extLst>
                <a:ext uri="{FF2B5EF4-FFF2-40B4-BE49-F238E27FC236}">
                  <a16:creationId xmlns:a16="http://schemas.microsoft.com/office/drawing/2014/main" id="{C6BC1165-397B-C510-0338-39EE6B1270E1}"/>
                </a:ext>
              </a:extLst>
            </p:cNvPr>
            <p:cNvSpPr txBox="1"/>
            <p:nvPr/>
          </p:nvSpPr>
          <p:spPr>
            <a:xfrm>
              <a:off x="14981324" y="3431230"/>
              <a:ext cx="2037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47474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itchFamily="34" charset="0"/>
                  <a:cs typeface="Gmarket Sans Medium" pitchFamily="34" charset="0"/>
                </a:rPr>
                <a:t>팀원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4" name="그룹 1005">
              <a:extLst>
                <a:ext uri="{FF2B5EF4-FFF2-40B4-BE49-F238E27FC236}">
                  <a16:creationId xmlns:a16="http://schemas.microsoft.com/office/drawing/2014/main" id="{6775E09F-C43E-2081-57F1-CEE9115826DE}"/>
                </a:ext>
              </a:extLst>
            </p:cNvPr>
            <p:cNvGrpSpPr/>
            <p:nvPr/>
          </p:nvGrpSpPr>
          <p:grpSpPr>
            <a:xfrm>
              <a:off x="10764093" y="3093813"/>
              <a:ext cx="4179064" cy="1365976"/>
              <a:chOff x="12251852" y="5904864"/>
              <a:chExt cx="4179064" cy="1365976"/>
            </a:xfrm>
          </p:grpSpPr>
          <p:pic>
            <p:nvPicPr>
              <p:cNvPr id="105" name="Object 24">
                <a:extLst>
                  <a:ext uri="{FF2B5EF4-FFF2-40B4-BE49-F238E27FC236}">
                    <a16:creationId xmlns:a16="http://schemas.microsoft.com/office/drawing/2014/main" id="{EAF2ABB1-7CEB-54C4-BF63-446960010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1852" y="5904864"/>
                <a:ext cx="4179064" cy="1365976"/>
              </a:xfrm>
              <a:prstGeom prst="rect">
                <a:avLst/>
              </a:prstGeom>
            </p:spPr>
          </p:pic>
          <p:pic>
            <p:nvPicPr>
              <p:cNvPr id="106" name="Object 25">
                <a:extLst>
                  <a:ext uri="{FF2B5EF4-FFF2-40B4-BE49-F238E27FC236}">
                    <a16:creationId xmlns:a16="http://schemas.microsoft.com/office/drawing/2014/main" id="{790414E0-C904-9559-1E2A-C5476E1FEC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35751" y="6249589"/>
                <a:ext cx="1945994" cy="598932"/>
              </a:xfrm>
              <a:prstGeom prst="rect">
                <a:avLst/>
              </a:prstGeom>
            </p:spPr>
          </p:pic>
        </p:grpSp>
        <p:sp>
          <p:nvSpPr>
            <p:cNvPr id="107" name="Object 42">
              <a:extLst>
                <a:ext uri="{FF2B5EF4-FFF2-40B4-BE49-F238E27FC236}">
                  <a16:creationId xmlns:a16="http://schemas.microsoft.com/office/drawing/2014/main" id="{DA80F10E-3CED-FE14-553B-642328F9096F}"/>
                </a:ext>
              </a:extLst>
            </p:cNvPr>
            <p:cNvSpPr txBox="1"/>
            <p:nvPr/>
          </p:nvSpPr>
          <p:spPr>
            <a:xfrm>
              <a:off x="12136580" y="3464860"/>
              <a:ext cx="2115161" cy="553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100" dirty="0">
                  <a:solidFill>
                    <a:srgbClr val="3170FB"/>
                  </a:solidFill>
                  <a:latin typeface="Gmarket Sans Medium" pitchFamily="34" charset="0"/>
                </a:rPr>
                <a:t>유현상</a:t>
              </a:r>
              <a:endParaRPr lang="en-US" dirty="0">
                <a:solidFill>
                  <a:srgbClr val="3170FB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446422" y="6054499"/>
            <a:ext cx="6286083" cy="1365976"/>
            <a:chOff x="8446422" y="6054499"/>
            <a:chExt cx="6286083" cy="1365976"/>
          </a:xfrm>
        </p:grpSpPr>
        <p:sp>
          <p:nvSpPr>
            <p:cNvPr id="72" name="Object 43">
              <a:extLst>
                <a:ext uri="{FF2B5EF4-FFF2-40B4-BE49-F238E27FC236}">
                  <a16:creationId xmlns:a16="http://schemas.microsoft.com/office/drawing/2014/main" id="{62E4E7F9-7769-FB41-70F1-4A9E37969312}"/>
                </a:ext>
              </a:extLst>
            </p:cNvPr>
            <p:cNvSpPr txBox="1"/>
            <p:nvPr/>
          </p:nvSpPr>
          <p:spPr>
            <a:xfrm>
              <a:off x="12695324" y="6377263"/>
              <a:ext cx="2037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47474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itchFamily="34" charset="0"/>
                  <a:cs typeface="Gmarket Sans Medium" pitchFamily="34" charset="0"/>
                </a:rPr>
                <a:t>팀원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2" name="그룹 1005">
              <a:extLst>
                <a:ext uri="{FF2B5EF4-FFF2-40B4-BE49-F238E27FC236}">
                  <a16:creationId xmlns:a16="http://schemas.microsoft.com/office/drawing/2014/main" id="{A95933AB-3B0E-78C9-5906-33427005DB94}"/>
                </a:ext>
              </a:extLst>
            </p:cNvPr>
            <p:cNvGrpSpPr/>
            <p:nvPr/>
          </p:nvGrpSpPr>
          <p:grpSpPr>
            <a:xfrm>
              <a:off x="8446422" y="6054499"/>
              <a:ext cx="4179064" cy="1365976"/>
              <a:chOff x="12251852" y="5904864"/>
              <a:chExt cx="4179064" cy="1365976"/>
            </a:xfrm>
          </p:grpSpPr>
          <p:pic>
            <p:nvPicPr>
              <p:cNvPr id="113" name="Object 24">
                <a:extLst>
                  <a:ext uri="{FF2B5EF4-FFF2-40B4-BE49-F238E27FC236}">
                    <a16:creationId xmlns:a16="http://schemas.microsoft.com/office/drawing/2014/main" id="{0D9CFE12-2461-E588-C4EB-42A3462F7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1852" y="5904864"/>
                <a:ext cx="4179064" cy="1365976"/>
              </a:xfrm>
              <a:prstGeom prst="rect">
                <a:avLst/>
              </a:prstGeom>
            </p:spPr>
          </p:pic>
          <p:pic>
            <p:nvPicPr>
              <p:cNvPr id="114" name="Object 25">
                <a:extLst>
                  <a:ext uri="{FF2B5EF4-FFF2-40B4-BE49-F238E27FC236}">
                    <a16:creationId xmlns:a16="http://schemas.microsoft.com/office/drawing/2014/main" id="{F9F3DAB5-E038-6FD6-F87B-C08B171C6A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35751" y="6249589"/>
                <a:ext cx="1945994" cy="598932"/>
              </a:xfrm>
              <a:prstGeom prst="rect">
                <a:avLst/>
              </a:prstGeom>
            </p:spPr>
          </p:pic>
        </p:grpSp>
        <p:sp>
          <p:nvSpPr>
            <p:cNvPr id="115" name="Object 42">
              <a:extLst>
                <a:ext uri="{FF2B5EF4-FFF2-40B4-BE49-F238E27FC236}">
                  <a16:creationId xmlns:a16="http://schemas.microsoft.com/office/drawing/2014/main" id="{018B7212-A924-A077-66BA-95A5099C1AA5}"/>
                </a:ext>
              </a:extLst>
            </p:cNvPr>
            <p:cNvSpPr txBox="1"/>
            <p:nvPr/>
          </p:nvSpPr>
          <p:spPr>
            <a:xfrm>
              <a:off x="9818909" y="6425546"/>
              <a:ext cx="2115161" cy="553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100" dirty="0">
                  <a:solidFill>
                    <a:srgbClr val="3170FB"/>
                  </a:solidFill>
                  <a:latin typeface="Gmarket Sans Medium" pitchFamily="34" charset="0"/>
                </a:rPr>
                <a:t>최명우</a:t>
              </a:r>
              <a:endParaRPr lang="en-US" dirty="0">
                <a:solidFill>
                  <a:srgbClr val="3170FB"/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532806" y="3093813"/>
            <a:ext cx="6265499" cy="1365976"/>
            <a:chOff x="1532806" y="3093813"/>
            <a:chExt cx="6265499" cy="1365976"/>
          </a:xfrm>
        </p:grpSpPr>
        <p:grpSp>
          <p:nvGrpSpPr>
            <p:cNvPr id="25" name="그룹 1005">
              <a:extLst>
                <a:ext uri="{FF2B5EF4-FFF2-40B4-BE49-F238E27FC236}">
                  <a16:creationId xmlns:a16="http://schemas.microsoft.com/office/drawing/2014/main" id="{DF503F3C-08F3-92C1-9572-B3FD7D415B05}"/>
                </a:ext>
              </a:extLst>
            </p:cNvPr>
            <p:cNvGrpSpPr/>
            <p:nvPr/>
          </p:nvGrpSpPr>
          <p:grpSpPr>
            <a:xfrm>
              <a:off x="1532806" y="3093813"/>
              <a:ext cx="4179064" cy="1365976"/>
              <a:chOff x="12251852" y="5904864"/>
              <a:chExt cx="4179064" cy="1365976"/>
            </a:xfrm>
          </p:grpSpPr>
          <p:pic>
            <p:nvPicPr>
              <p:cNvPr id="27" name="Object 24">
                <a:extLst>
                  <a:ext uri="{FF2B5EF4-FFF2-40B4-BE49-F238E27FC236}">
                    <a16:creationId xmlns:a16="http://schemas.microsoft.com/office/drawing/2014/main" id="{4DE52771-5E2D-E068-F2C5-E00A654E4D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1852" y="5904864"/>
                <a:ext cx="4179064" cy="1365976"/>
              </a:xfrm>
              <a:prstGeom prst="rect">
                <a:avLst/>
              </a:prstGeom>
            </p:spPr>
          </p:pic>
          <p:pic>
            <p:nvPicPr>
              <p:cNvPr id="28" name="Object 25">
                <a:extLst>
                  <a:ext uri="{FF2B5EF4-FFF2-40B4-BE49-F238E27FC236}">
                    <a16:creationId xmlns:a16="http://schemas.microsoft.com/office/drawing/2014/main" id="{C0CEB099-3870-431F-754D-0BF59B271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35751" y="6249589"/>
                <a:ext cx="1945994" cy="598932"/>
              </a:xfrm>
              <a:prstGeom prst="rect">
                <a:avLst/>
              </a:prstGeom>
            </p:spPr>
          </p:pic>
        </p:grpSp>
        <p:sp>
          <p:nvSpPr>
            <p:cNvPr id="970" name="Object 42">
              <a:extLst>
                <a:ext uri="{FF2B5EF4-FFF2-40B4-BE49-F238E27FC236}">
                  <a16:creationId xmlns:a16="http://schemas.microsoft.com/office/drawing/2014/main" id="{F932C412-48CE-AFFC-8621-A6F97541A492}"/>
                </a:ext>
              </a:extLst>
            </p:cNvPr>
            <p:cNvSpPr txBox="1"/>
            <p:nvPr/>
          </p:nvSpPr>
          <p:spPr>
            <a:xfrm>
              <a:off x="2905293" y="3464860"/>
              <a:ext cx="2115161" cy="553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100" dirty="0">
                  <a:solidFill>
                    <a:srgbClr val="3170FB"/>
                  </a:solidFill>
                  <a:latin typeface="Gmarket Sans Medium" pitchFamily="34" charset="0"/>
                </a:rPr>
                <a:t>김태균</a:t>
              </a:r>
              <a:endParaRPr lang="en-US" dirty="0">
                <a:solidFill>
                  <a:srgbClr val="3170FB"/>
                </a:solidFill>
              </a:endParaRPr>
            </a:p>
          </p:txBody>
        </p:sp>
        <p:sp>
          <p:nvSpPr>
            <p:cNvPr id="971" name="Object 43">
              <a:extLst>
                <a:ext uri="{FF2B5EF4-FFF2-40B4-BE49-F238E27FC236}">
                  <a16:creationId xmlns:a16="http://schemas.microsoft.com/office/drawing/2014/main" id="{47F3DCE6-2E40-701D-ED7A-D9EC91D36769}"/>
                </a:ext>
              </a:extLst>
            </p:cNvPr>
            <p:cNvSpPr txBox="1"/>
            <p:nvPr/>
          </p:nvSpPr>
          <p:spPr>
            <a:xfrm>
              <a:off x="5761124" y="3449950"/>
              <a:ext cx="2037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47474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itchFamily="34" charset="0"/>
                  <a:cs typeface="Gmarket Sans Medium" pitchFamily="34" charset="0"/>
                </a:rPr>
                <a:t>팀장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172125" y="3093813"/>
            <a:ext cx="6274380" cy="1365976"/>
            <a:chOff x="6172125" y="3093813"/>
            <a:chExt cx="6274380" cy="1365976"/>
          </a:xfrm>
        </p:grpSpPr>
        <p:grpSp>
          <p:nvGrpSpPr>
            <p:cNvPr id="100" name="그룹 1005">
              <a:extLst>
                <a:ext uri="{FF2B5EF4-FFF2-40B4-BE49-F238E27FC236}">
                  <a16:creationId xmlns:a16="http://schemas.microsoft.com/office/drawing/2014/main" id="{1A38F3EB-3B4A-B3A1-5677-3846EC0820F2}"/>
                </a:ext>
              </a:extLst>
            </p:cNvPr>
            <p:cNvGrpSpPr/>
            <p:nvPr/>
          </p:nvGrpSpPr>
          <p:grpSpPr>
            <a:xfrm>
              <a:off x="6172125" y="3093813"/>
              <a:ext cx="4179064" cy="1365976"/>
              <a:chOff x="12251852" y="5904864"/>
              <a:chExt cx="4179064" cy="1365976"/>
            </a:xfrm>
          </p:grpSpPr>
          <p:pic>
            <p:nvPicPr>
              <p:cNvPr id="101" name="Object 24">
                <a:extLst>
                  <a:ext uri="{FF2B5EF4-FFF2-40B4-BE49-F238E27FC236}">
                    <a16:creationId xmlns:a16="http://schemas.microsoft.com/office/drawing/2014/main" id="{DCC16DFD-030D-17E8-38FE-3C9BE21B8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1852" y="5904864"/>
                <a:ext cx="4179064" cy="1365976"/>
              </a:xfrm>
              <a:prstGeom prst="rect">
                <a:avLst/>
              </a:prstGeom>
            </p:spPr>
          </p:pic>
          <p:pic>
            <p:nvPicPr>
              <p:cNvPr id="102" name="Object 25">
                <a:extLst>
                  <a:ext uri="{FF2B5EF4-FFF2-40B4-BE49-F238E27FC236}">
                    <a16:creationId xmlns:a16="http://schemas.microsoft.com/office/drawing/2014/main" id="{75106907-93FD-C4DB-36EF-C9BCD3B49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35751" y="6249589"/>
                <a:ext cx="1945994" cy="598932"/>
              </a:xfrm>
              <a:prstGeom prst="rect">
                <a:avLst/>
              </a:prstGeom>
            </p:spPr>
          </p:pic>
        </p:grpSp>
        <p:sp>
          <p:nvSpPr>
            <p:cNvPr id="103" name="Object 42">
              <a:extLst>
                <a:ext uri="{FF2B5EF4-FFF2-40B4-BE49-F238E27FC236}">
                  <a16:creationId xmlns:a16="http://schemas.microsoft.com/office/drawing/2014/main" id="{EE3764DC-38D9-0579-9823-203089C15FF0}"/>
                </a:ext>
              </a:extLst>
            </p:cNvPr>
            <p:cNvSpPr txBox="1"/>
            <p:nvPr/>
          </p:nvSpPr>
          <p:spPr>
            <a:xfrm>
              <a:off x="7544612" y="3464860"/>
              <a:ext cx="2115161" cy="553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100" dirty="0">
                  <a:solidFill>
                    <a:srgbClr val="3170FB"/>
                  </a:solidFill>
                  <a:latin typeface="Gmarket Sans Medium" pitchFamily="34" charset="0"/>
                </a:rPr>
                <a:t>나지혜</a:t>
              </a:r>
              <a:endParaRPr lang="en-US" dirty="0">
                <a:solidFill>
                  <a:srgbClr val="3170FB"/>
                </a:solidFill>
              </a:endParaRPr>
            </a:p>
          </p:txBody>
        </p:sp>
        <p:sp>
          <p:nvSpPr>
            <p:cNvPr id="979" name="Object 43">
              <a:extLst>
                <a:ext uri="{FF2B5EF4-FFF2-40B4-BE49-F238E27FC236}">
                  <a16:creationId xmlns:a16="http://schemas.microsoft.com/office/drawing/2014/main" id="{77A3B780-CD24-A2D1-B5D3-3F32B50A7A4E}"/>
                </a:ext>
              </a:extLst>
            </p:cNvPr>
            <p:cNvSpPr txBox="1"/>
            <p:nvPr/>
          </p:nvSpPr>
          <p:spPr>
            <a:xfrm>
              <a:off x="10409324" y="3449950"/>
              <a:ext cx="2037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47474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itchFamily="34" charset="0"/>
                  <a:cs typeface="Gmarket Sans Medium" pitchFamily="34" charset="0"/>
                </a:rPr>
                <a:t>팀원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870108" y="6048931"/>
            <a:ext cx="6290397" cy="1365976"/>
            <a:chOff x="3870108" y="6048931"/>
            <a:chExt cx="6290397" cy="1365976"/>
          </a:xfrm>
        </p:grpSpPr>
        <p:grpSp>
          <p:nvGrpSpPr>
            <p:cNvPr id="108" name="그룹 1005">
              <a:extLst>
                <a:ext uri="{FF2B5EF4-FFF2-40B4-BE49-F238E27FC236}">
                  <a16:creationId xmlns:a16="http://schemas.microsoft.com/office/drawing/2014/main" id="{26992F8D-AC14-1D4A-6F8D-84CE7FBE3635}"/>
                </a:ext>
              </a:extLst>
            </p:cNvPr>
            <p:cNvGrpSpPr/>
            <p:nvPr/>
          </p:nvGrpSpPr>
          <p:grpSpPr>
            <a:xfrm>
              <a:off x="3870108" y="6048931"/>
              <a:ext cx="4179064" cy="1365976"/>
              <a:chOff x="12251852" y="5904864"/>
              <a:chExt cx="4179064" cy="1365976"/>
            </a:xfrm>
          </p:grpSpPr>
          <p:pic>
            <p:nvPicPr>
              <p:cNvPr id="109" name="Object 24">
                <a:extLst>
                  <a:ext uri="{FF2B5EF4-FFF2-40B4-BE49-F238E27FC236}">
                    <a16:creationId xmlns:a16="http://schemas.microsoft.com/office/drawing/2014/main" id="{78DD9F79-2447-2589-2C19-763AFDA5C3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251852" y="5904864"/>
                <a:ext cx="4179064" cy="1365976"/>
              </a:xfrm>
              <a:prstGeom prst="rect">
                <a:avLst/>
              </a:prstGeom>
            </p:spPr>
          </p:pic>
          <p:pic>
            <p:nvPicPr>
              <p:cNvPr id="110" name="Object 25">
                <a:extLst>
                  <a:ext uri="{FF2B5EF4-FFF2-40B4-BE49-F238E27FC236}">
                    <a16:creationId xmlns:a16="http://schemas.microsoft.com/office/drawing/2014/main" id="{4874B80F-B90B-B709-5697-27168936B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335751" y="6249589"/>
                <a:ext cx="1945994" cy="598932"/>
              </a:xfrm>
              <a:prstGeom prst="rect">
                <a:avLst/>
              </a:prstGeom>
            </p:spPr>
          </p:pic>
        </p:grpSp>
        <p:sp>
          <p:nvSpPr>
            <p:cNvPr id="111" name="Object 42">
              <a:extLst>
                <a:ext uri="{FF2B5EF4-FFF2-40B4-BE49-F238E27FC236}">
                  <a16:creationId xmlns:a16="http://schemas.microsoft.com/office/drawing/2014/main" id="{0AC3F3C9-E70A-9139-1109-68F99A7AB6BB}"/>
                </a:ext>
              </a:extLst>
            </p:cNvPr>
            <p:cNvSpPr txBox="1"/>
            <p:nvPr/>
          </p:nvSpPr>
          <p:spPr>
            <a:xfrm>
              <a:off x="5242595" y="6419978"/>
              <a:ext cx="2115161" cy="553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3000" kern="0" spc="100" dirty="0">
                  <a:solidFill>
                    <a:srgbClr val="3170FB"/>
                  </a:solidFill>
                  <a:latin typeface="Gmarket Sans Medium" pitchFamily="34" charset="0"/>
                </a:rPr>
                <a:t>김소은</a:t>
              </a:r>
              <a:endParaRPr lang="en-US" dirty="0">
                <a:solidFill>
                  <a:srgbClr val="3170FB"/>
                </a:solidFill>
              </a:endParaRPr>
            </a:p>
          </p:txBody>
        </p:sp>
        <p:sp>
          <p:nvSpPr>
            <p:cNvPr id="1018" name="Object 43">
              <a:extLst>
                <a:ext uri="{FF2B5EF4-FFF2-40B4-BE49-F238E27FC236}">
                  <a16:creationId xmlns:a16="http://schemas.microsoft.com/office/drawing/2014/main" id="{6E7B4B8C-4D45-FBD6-EC21-C23956140FEC}"/>
                </a:ext>
              </a:extLst>
            </p:cNvPr>
            <p:cNvSpPr txBox="1"/>
            <p:nvPr/>
          </p:nvSpPr>
          <p:spPr>
            <a:xfrm>
              <a:off x="8123324" y="6377263"/>
              <a:ext cx="20371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400" dirty="0">
                  <a:solidFill>
                    <a:srgbClr val="47474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market Sans Medium" pitchFamily="34" charset="0"/>
                  <a:cs typeface="Gmarket Sans Medium" pitchFamily="34" charset="0"/>
                </a:rPr>
                <a:t>팀원</a:t>
              </a:r>
              <a:endPara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7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" grpId="0"/>
      <p:bldP spid="985" grpId="0"/>
      <p:bldP spid="1007" grpId="0"/>
      <p:bldP spid="1019" grpId="0"/>
      <p:bldP spid="9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0A5CC6D-7EE0-58F8-D640-449EF7EFB2B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8"/>
          <a:stretch/>
        </p:blipFill>
        <p:spPr>
          <a:xfrm>
            <a:off x="4572000" y="1090419"/>
            <a:ext cx="7007129" cy="810962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7D9F1-324B-7E7B-BE1A-4E1977E6FDAC}"/>
              </a:ext>
            </a:extLst>
          </p:cNvPr>
          <p:cNvSpPr/>
          <p:nvPr/>
        </p:nvSpPr>
        <p:spPr>
          <a:xfrm>
            <a:off x="10668000" y="4838700"/>
            <a:ext cx="4875653" cy="990601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변경 페이지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7D9F1-324B-7E7B-BE1A-4E1977E6FDAC}"/>
              </a:ext>
            </a:extLst>
          </p:cNvPr>
          <p:cNvSpPr/>
          <p:nvPr/>
        </p:nvSpPr>
        <p:spPr>
          <a:xfrm>
            <a:off x="10668000" y="4834105"/>
            <a:ext cx="4875653" cy="990601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 탈퇴 페이지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E6EC64-C968-54AD-B49A-23097CAFB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5362" y="1781513"/>
            <a:ext cx="6382638" cy="709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9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E53C531-680E-D3FB-A70D-F2D56B41B69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9" r="25384"/>
          <a:stretch/>
        </p:blipFill>
        <p:spPr>
          <a:xfrm>
            <a:off x="2898385" y="1758653"/>
            <a:ext cx="5552141" cy="58200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1FAF9AF-8F37-127F-56C7-91B5BF89F20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9" r="26843"/>
          <a:stretch/>
        </p:blipFill>
        <p:spPr>
          <a:xfrm>
            <a:off x="9754244" y="1588177"/>
            <a:ext cx="5695362" cy="68811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C84938-9A86-0B20-7C26-BB778F8025B8}"/>
              </a:ext>
            </a:extLst>
          </p:cNvPr>
          <p:cNvSpPr/>
          <p:nvPr/>
        </p:nvSpPr>
        <p:spPr>
          <a:xfrm>
            <a:off x="4243662" y="8267699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등록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단기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CD711F-D4B4-DB3E-61E5-359B889EE6EF}"/>
              </a:ext>
            </a:extLst>
          </p:cNvPr>
          <p:cNvSpPr/>
          <p:nvPr/>
        </p:nvSpPr>
        <p:spPr>
          <a:xfrm>
            <a:off x="11050147" y="8267699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23" indent="-45722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등록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장기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43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04-2.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주요 기능</a:t>
            </a:r>
            <a:r>
              <a:rPr lang="en-US" altLang="ko-KR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(Back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 </a:t>
            </a:r>
            <a:r>
              <a:rPr lang="en-US" altLang="ko-KR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End)</a:t>
            </a:r>
            <a:endParaRPr lang="ko-KR" altLang="en-US" sz="7200" b="1" kern="0" spc="-200" dirty="0">
              <a:solidFill>
                <a:srgbClr val="3170FB"/>
              </a:solidFill>
              <a:latin typeface="210 Bimiljeongwon B" pitchFamily="34" charset="0"/>
              <a:cs typeface="210 Bimiljeongwon 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866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4076144-DB30-8FE6-B74A-9E2081B74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4" b="4127"/>
          <a:stretch/>
        </p:blipFill>
        <p:spPr>
          <a:xfrm>
            <a:off x="3002743" y="2173997"/>
            <a:ext cx="6801029" cy="70058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F7B611-3ED7-BB2E-8608-5D080D782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305151"/>
            <a:ext cx="5029200" cy="6894893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EC5D319-B931-AC86-200B-FBD6411E7F8D}"/>
              </a:ext>
            </a:extLst>
          </p:cNvPr>
          <p:cNvCxnSpPr>
            <a:cxnSpLocks/>
          </p:cNvCxnSpPr>
          <p:nvPr/>
        </p:nvCxnSpPr>
        <p:spPr>
          <a:xfrm rot="-5400000">
            <a:off x="9144000" y="2141270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4670DF-4154-0A36-5BD8-2CD20D630E74}"/>
              </a:ext>
            </a:extLst>
          </p:cNvPr>
          <p:cNvSpPr/>
          <p:nvPr/>
        </p:nvSpPr>
        <p:spPr>
          <a:xfrm>
            <a:off x="5105400" y="2245238"/>
            <a:ext cx="2743200" cy="73370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65CAB7-5DE2-590B-554A-C9C32AEFD41D}"/>
              </a:ext>
            </a:extLst>
          </p:cNvPr>
          <p:cNvSpPr/>
          <p:nvPr/>
        </p:nvSpPr>
        <p:spPr>
          <a:xfrm>
            <a:off x="3581400" y="1201628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회원가입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249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6D385EB-5A65-EB6B-8D13-50099C1D1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08" y="2442450"/>
            <a:ext cx="5484372" cy="63231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516D85-D484-7BD1-DE95-C3909D8F9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16" y="3141006"/>
            <a:ext cx="8234521" cy="7070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D06E4EF-9DE2-D600-322B-B121AAC46BA2}"/>
              </a:ext>
            </a:extLst>
          </p:cNvPr>
          <p:cNvSpPr/>
          <p:nvPr/>
        </p:nvSpPr>
        <p:spPr>
          <a:xfrm>
            <a:off x="2500930" y="5478393"/>
            <a:ext cx="6687327" cy="1923227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F635AFDD-8792-3D9B-73DC-546E05986FF4}"/>
              </a:ext>
            </a:extLst>
          </p:cNvPr>
          <p:cNvSpPr txBox="1"/>
          <p:nvPr/>
        </p:nvSpPr>
        <p:spPr>
          <a:xfrm>
            <a:off x="2295807" y="5790756"/>
            <a:ext cx="7143488" cy="18158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계정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X 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→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 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회원가입</a:t>
            </a:r>
          </a:p>
          <a:p>
            <a:pPr algn="ctr"/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계정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O 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→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아이디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비밀번호 찾기</a:t>
            </a:r>
          </a:p>
          <a:p>
            <a:pPr algn="ctr"/>
            <a:endParaRPr 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77D0F0B-427F-5637-01C8-5FD0F2A419B4}"/>
              </a:ext>
            </a:extLst>
          </p:cNvPr>
          <p:cNvSpPr/>
          <p:nvPr/>
        </p:nvSpPr>
        <p:spPr>
          <a:xfrm>
            <a:off x="11963400" y="6286500"/>
            <a:ext cx="2743200" cy="52036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7C76066-0C11-214A-10B2-B375B7B59A75}"/>
              </a:ext>
            </a:extLst>
          </p:cNvPr>
          <p:cNvSpPr/>
          <p:nvPr/>
        </p:nvSpPr>
        <p:spPr>
          <a:xfrm>
            <a:off x="11242436" y="7809059"/>
            <a:ext cx="3967515" cy="956550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E7F0C8F-0896-40E5-F4ED-27C5212BC501}"/>
              </a:ext>
            </a:extLst>
          </p:cNvPr>
          <p:cNvCxnSpPr>
            <a:cxnSpLocks/>
          </p:cNvCxnSpPr>
          <p:nvPr/>
        </p:nvCxnSpPr>
        <p:spPr>
          <a:xfrm flipH="1">
            <a:off x="9480191" y="6438900"/>
            <a:ext cx="854846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5EB0DFD-33D2-7EED-637A-5049171188D6}"/>
              </a:ext>
            </a:extLst>
          </p:cNvPr>
          <p:cNvCxnSpPr>
            <a:cxnSpLocks/>
          </p:cNvCxnSpPr>
          <p:nvPr/>
        </p:nvCxnSpPr>
        <p:spPr>
          <a:xfrm>
            <a:off x="8846138" y="3619500"/>
            <a:ext cx="1230046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1C6F76-D3FF-BAD2-C222-D3E3BFA7A446}"/>
              </a:ext>
            </a:extLst>
          </p:cNvPr>
          <p:cNvSpPr/>
          <p:nvPr/>
        </p:nvSpPr>
        <p:spPr>
          <a:xfrm>
            <a:off x="3581400" y="1201628"/>
            <a:ext cx="4875653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로그인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89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animBg="1"/>
      <p:bldP spid="14" grpId="0" animBg="1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C77EF9A-2621-CB7A-7CCB-DEEBBA4A0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475518"/>
            <a:ext cx="5453729" cy="67271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B0AF422-7E17-3DA1-D50E-93AE21583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2456704"/>
            <a:ext cx="5453729" cy="6727194"/>
          </a:xfrm>
          <a:prstGeom prst="rect">
            <a:avLst/>
          </a:prstGeom>
        </p:spPr>
      </p:pic>
      <p:grpSp>
        <p:nvGrpSpPr>
          <p:cNvPr id="4" name="그룹 1002">
            <a:extLst>
              <a:ext uri="{FF2B5EF4-FFF2-40B4-BE49-F238E27FC236}">
                <a16:creationId xmlns:a16="http://schemas.microsoft.com/office/drawing/2014/main" id="{2AB0CE9B-5783-2E1C-8FEA-9061AC727529}"/>
              </a:ext>
            </a:extLst>
          </p:cNvPr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99081F80-9512-69FA-9DA1-6266D0BA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CE283F8-CE62-546C-363B-37D738E38DB4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아이디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비밀번호 찾기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6949434D-D77C-E0AB-B277-2A1F465E118C}"/>
              </a:ext>
            </a:extLst>
          </p:cNvPr>
          <p:cNvSpPr/>
          <p:nvPr/>
        </p:nvSpPr>
        <p:spPr>
          <a:xfrm rot="16200000">
            <a:off x="9079964" y="5586301"/>
            <a:ext cx="324000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779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8046DB8-66EC-2B5D-CCFB-20DCE6994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717" y="2332362"/>
            <a:ext cx="5460336" cy="6932564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5289C10-4603-EF66-64ED-7DE9AA3020E8}"/>
              </a:ext>
            </a:extLst>
          </p:cNvPr>
          <p:cNvCxnSpPr>
            <a:cxnSpLocks/>
          </p:cNvCxnSpPr>
          <p:nvPr/>
        </p:nvCxnSpPr>
        <p:spPr>
          <a:xfrm>
            <a:off x="7961911" y="5828508"/>
            <a:ext cx="2042060" cy="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bject 46">
            <a:extLst>
              <a:ext uri="{FF2B5EF4-FFF2-40B4-BE49-F238E27FC236}">
                <a16:creationId xmlns:a16="http://schemas.microsoft.com/office/drawing/2014/main" id="{8E2BD208-7F8A-5F50-B7FD-8900C5AAA09E}"/>
              </a:ext>
            </a:extLst>
          </p:cNvPr>
          <p:cNvSpPr txBox="1"/>
          <p:nvPr/>
        </p:nvSpPr>
        <p:spPr>
          <a:xfrm>
            <a:off x="7526483" y="4849260"/>
            <a:ext cx="291291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정보를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수정하지</a:t>
            </a:r>
            <a:endParaRPr lang="en-US" altLang="ko-KR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않은 경우</a:t>
            </a:r>
            <a:endParaRPr lang="en-US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6E1519-64D1-9111-97DA-67BB696AC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9400" y="2515711"/>
            <a:ext cx="4271994" cy="57150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7187CF1-2B89-F37A-97E2-57D5FDFB84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9400" y="3213841"/>
            <a:ext cx="4271994" cy="5715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7B1B3C-797E-1B42-8DEF-5E7250A4C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39400" y="3911971"/>
            <a:ext cx="4271994" cy="5715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8EBCB4-A8A0-7E2B-7312-52AB3142A0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9399" y="4610100"/>
            <a:ext cx="5119571" cy="443211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DBF4301-7762-A390-1B16-0AFC1E675109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변경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365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8D1AAE51-4EF2-7487-B3DD-CB9DA6E18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024" y="2552700"/>
            <a:ext cx="6142905" cy="664734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75FF76-AE9F-EE0B-7FEB-0E359C482D20}"/>
              </a:ext>
            </a:extLst>
          </p:cNvPr>
          <p:cNvSpPr/>
          <p:nvPr/>
        </p:nvSpPr>
        <p:spPr>
          <a:xfrm>
            <a:off x="10972800" y="5220255"/>
            <a:ext cx="3200400" cy="155068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0" name="Object 46">
            <a:extLst>
              <a:ext uri="{FF2B5EF4-FFF2-40B4-BE49-F238E27FC236}">
                <a16:creationId xmlns:a16="http://schemas.microsoft.com/office/drawing/2014/main" id="{7B5E2F1C-8BAE-2841-0FF1-D543D3757A96}"/>
              </a:ext>
            </a:extLst>
          </p:cNvPr>
          <p:cNvSpPr txBox="1"/>
          <p:nvPr/>
        </p:nvSpPr>
        <p:spPr>
          <a:xfrm>
            <a:off x="10001410" y="5556727"/>
            <a:ext cx="514318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Member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테이블</a:t>
            </a:r>
          </a:p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데이터 삭제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F3CE475-73ED-7B29-6F46-5E95829BA858}"/>
              </a:ext>
            </a:extLst>
          </p:cNvPr>
          <p:cNvCxnSpPr>
            <a:cxnSpLocks/>
          </p:cNvCxnSpPr>
          <p:nvPr/>
        </p:nvCxnSpPr>
        <p:spPr>
          <a:xfrm rot="-5400000">
            <a:off x="10001410" y="5570825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BB7DAA-5D93-C49D-E8A7-25D0A639CDFD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회원정보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회원탈퇴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76BACA-11C7-C816-B9F6-94BC27239DB9}"/>
              </a:ext>
            </a:extLst>
          </p:cNvPr>
          <p:cNvSpPr/>
          <p:nvPr/>
        </p:nvSpPr>
        <p:spPr>
          <a:xfrm>
            <a:off x="6585922" y="3455502"/>
            <a:ext cx="2939078" cy="4278936"/>
          </a:xfrm>
          <a:prstGeom prst="rect">
            <a:avLst/>
          </a:prstGeom>
          <a:solidFill>
            <a:srgbClr val="F2FBFC"/>
          </a:solidFill>
          <a:ln w="57150">
            <a:noFill/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6" name="Object 46">
            <a:extLst>
              <a:ext uri="{FF2B5EF4-FFF2-40B4-BE49-F238E27FC236}">
                <a16:creationId xmlns:a16="http://schemas.microsoft.com/office/drawing/2014/main" id="{56993FCC-C43E-4A74-73A4-34A6C508620D}"/>
              </a:ext>
            </a:extLst>
          </p:cNvPr>
          <p:cNvSpPr txBox="1"/>
          <p:nvPr/>
        </p:nvSpPr>
        <p:spPr>
          <a:xfrm>
            <a:off x="6478995" y="3708526"/>
            <a:ext cx="3246039" cy="1314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일일 크루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일회성 모임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35330BD-EA70-73B9-6705-5E02C3143C8D}"/>
              </a:ext>
            </a:extLst>
          </p:cNvPr>
          <p:cNvCxnSpPr>
            <a:cxnSpLocks/>
          </p:cNvCxnSpPr>
          <p:nvPr/>
        </p:nvCxnSpPr>
        <p:spPr>
          <a:xfrm>
            <a:off x="8102015" y="5297840"/>
            <a:ext cx="0" cy="594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2F80C89-AC0A-B2C7-95F5-44BD22950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4867" y="2192229"/>
            <a:ext cx="4351003" cy="6869257"/>
          </a:xfrm>
          <a:prstGeom prst="rect">
            <a:avLst/>
          </a:prstGeom>
        </p:spPr>
      </p:pic>
      <p:sp>
        <p:nvSpPr>
          <p:cNvPr id="17" name="Object 46">
            <a:extLst>
              <a:ext uri="{FF2B5EF4-FFF2-40B4-BE49-F238E27FC236}">
                <a16:creationId xmlns:a16="http://schemas.microsoft.com/office/drawing/2014/main" id="{1AC1A58F-110C-3711-9955-A87C6B4C441E}"/>
              </a:ext>
            </a:extLst>
          </p:cNvPr>
          <p:cNvSpPr txBox="1"/>
          <p:nvPr/>
        </p:nvSpPr>
        <p:spPr>
          <a:xfrm>
            <a:off x="6432441" y="6074107"/>
            <a:ext cx="324603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생성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&amp;</a:t>
            </a:r>
          </a:p>
          <a:p>
            <a:pPr algn="ctr"/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D40814-BAB7-92B5-6A02-C75B3DDE8803}"/>
              </a:ext>
            </a:extLst>
          </p:cNvPr>
          <p:cNvSpPr/>
          <p:nvPr/>
        </p:nvSpPr>
        <p:spPr>
          <a:xfrm>
            <a:off x="13015288" y="3741863"/>
            <a:ext cx="2939078" cy="3286419"/>
          </a:xfrm>
          <a:prstGeom prst="rect">
            <a:avLst/>
          </a:prstGeom>
          <a:solidFill>
            <a:srgbClr val="F2FBFC"/>
          </a:solidFill>
          <a:ln w="57150">
            <a:noFill/>
          </a:ln>
          <a:effectLst>
            <a:softEdge rad="12700"/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9" name="Object 46">
            <a:extLst>
              <a:ext uri="{FF2B5EF4-FFF2-40B4-BE49-F238E27FC236}">
                <a16:creationId xmlns:a16="http://schemas.microsoft.com/office/drawing/2014/main" id="{2BAF539E-E191-1F57-64D2-D759D6C8FF00}"/>
              </a:ext>
            </a:extLst>
          </p:cNvPr>
          <p:cNvSpPr txBox="1"/>
          <p:nvPr/>
        </p:nvSpPr>
        <p:spPr>
          <a:xfrm>
            <a:off x="13038907" y="3997270"/>
            <a:ext cx="3246039" cy="13147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장기 크루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: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(1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회 이상 모임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  <a:endParaRPr lang="ko-KR" alt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C4E172A-A8C1-FA09-9C60-8693696DFC12}"/>
              </a:ext>
            </a:extLst>
          </p:cNvPr>
          <p:cNvCxnSpPr>
            <a:cxnSpLocks/>
          </p:cNvCxnSpPr>
          <p:nvPr/>
        </p:nvCxnSpPr>
        <p:spPr>
          <a:xfrm>
            <a:off x="14661926" y="5504282"/>
            <a:ext cx="0" cy="44558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bject 46">
            <a:extLst>
              <a:ext uri="{FF2B5EF4-FFF2-40B4-BE49-F238E27FC236}">
                <a16:creationId xmlns:a16="http://schemas.microsoft.com/office/drawing/2014/main" id="{7FED5350-DFE5-3344-8F31-203AF9A59276}"/>
              </a:ext>
            </a:extLst>
          </p:cNvPr>
          <p:cNvSpPr txBox="1"/>
          <p:nvPr/>
        </p:nvSpPr>
        <p:spPr>
          <a:xfrm>
            <a:off x="13020627" y="6178762"/>
            <a:ext cx="324603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생성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9E99F9-AC6A-C2E1-DE7B-A8704CAB4D9F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등록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E3D64-4867-2F8B-C1C6-5EE84FC02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161" y="3323635"/>
            <a:ext cx="3861325" cy="4806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7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 animBg="1"/>
      <p:bldP spid="19" grpId="0"/>
      <p:bldP spid="2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02. 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7144531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00B6F80-FCD6-E9C8-50A7-B5DC0CBC85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752" t="22854" b="23528"/>
          <a:stretch/>
        </p:blipFill>
        <p:spPr>
          <a:xfrm>
            <a:off x="2520977" y="5322360"/>
            <a:ext cx="1935658" cy="6945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BA6536-E6EC-D67C-27E9-47A8A751B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740718"/>
            <a:ext cx="5368623" cy="6344654"/>
          </a:xfrm>
          <a:prstGeom prst="rect">
            <a:avLst/>
          </a:prstGeom>
        </p:spPr>
      </p:pic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F04C8C71-8655-B8D1-002D-9B44D30E2418}"/>
              </a:ext>
            </a:extLst>
          </p:cNvPr>
          <p:cNvSpPr/>
          <p:nvPr/>
        </p:nvSpPr>
        <p:spPr>
          <a:xfrm rot="16200000">
            <a:off x="4751367" y="5440016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BD455B-8B64-0F79-B674-4D635E3963D6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등록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일일 크루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F3AE4F05-6D06-5230-469C-2ACF6415A445}"/>
              </a:ext>
            </a:extLst>
          </p:cNvPr>
          <p:cNvSpPr/>
          <p:nvPr/>
        </p:nvSpPr>
        <p:spPr>
          <a:xfrm rot="16200000">
            <a:off x="10607042" y="5441644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9542E5-7A49-80DB-38F5-B5C573E82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0450" y="2844591"/>
            <a:ext cx="4818988" cy="63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2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0B1D72FE-5922-D4D9-41FB-42B7AADAD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0590" y="2306902"/>
            <a:ext cx="3975122" cy="659247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98332E5-758F-8F51-F6E3-3A1C7FBBD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00" y="2306902"/>
            <a:ext cx="7911210" cy="6893143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366EAAE-E035-8329-9957-F04F4D2597B4}"/>
              </a:ext>
            </a:extLst>
          </p:cNvPr>
          <p:cNvSpPr/>
          <p:nvPr/>
        </p:nvSpPr>
        <p:spPr>
          <a:xfrm rot="16200000">
            <a:off x="6979724" y="5245528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6772D0-D761-6A05-C4E0-E0DBD14AB73D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장기 크루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263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78698FF4-2A68-DC97-45EE-8A8AC984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700" y="2476500"/>
            <a:ext cx="6198747" cy="6086140"/>
          </a:xfrm>
          <a:prstGeom prst="rect">
            <a:avLst/>
          </a:prstGeom>
        </p:spPr>
      </p:pic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0516E43E-26F5-C528-D9C7-3899FF5E25E8}"/>
              </a:ext>
            </a:extLst>
          </p:cNvPr>
          <p:cNvSpPr/>
          <p:nvPr/>
        </p:nvSpPr>
        <p:spPr>
          <a:xfrm rot="16200000">
            <a:off x="8651896" y="5462751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D29C805-FE32-507F-4AFB-27F3E2C42D80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글 상세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홈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0F75A6-BCA5-1428-0B5F-BC478A58B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491" y="2616050"/>
            <a:ext cx="5430776" cy="66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0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3AEE855-8EFB-B718-3CEA-FB9E8EC44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13" y="2627165"/>
            <a:ext cx="4733911" cy="58327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652EC-65E8-BB0F-B074-A50F75330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2396" y="2476500"/>
            <a:ext cx="7690126" cy="6134100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BB7F007-51AA-B592-B0FE-B63B5039A304}"/>
              </a:ext>
            </a:extLst>
          </p:cNvPr>
          <p:cNvSpPr/>
          <p:nvPr/>
        </p:nvSpPr>
        <p:spPr>
          <a:xfrm rot="16200000">
            <a:off x="7678928" y="5667295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71DF56-F440-6A90-50D1-17322FD51B72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글 상세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게시판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4766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3ABA82B-4970-491B-C2E2-AB7200603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653" y="2293494"/>
            <a:ext cx="5672898" cy="68669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64A4975-614C-B2A5-1D69-FCC5779B1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650" y="2095500"/>
            <a:ext cx="6229350" cy="28365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C01A42-756A-C894-5E79-CD666E599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71" y="5869258"/>
            <a:ext cx="5989029" cy="262634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7B498B6-2824-FBD5-5817-9279EE8B6FCC}"/>
              </a:ext>
            </a:extLst>
          </p:cNvPr>
          <p:cNvSpPr/>
          <p:nvPr/>
        </p:nvSpPr>
        <p:spPr>
          <a:xfrm>
            <a:off x="14011654" y="2725572"/>
            <a:ext cx="1121376" cy="556622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3621ADB-6489-B1EE-8C17-4726B0946A3E}"/>
              </a:ext>
            </a:extLst>
          </p:cNvPr>
          <p:cNvCxnSpPr>
            <a:cxnSpLocks/>
          </p:cNvCxnSpPr>
          <p:nvPr/>
        </p:nvCxnSpPr>
        <p:spPr>
          <a:xfrm>
            <a:off x="14181817" y="6667500"/>
            <a:ext cx="6858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68641A-2D2F-F368-89AE-271C44815898}"/>
              </a:ext>
            </a:extLst>
          </p:cNvPr>
          <p:cNvCxnSpPr/>
          <p:nvPr/>
        </p:nvCxnSpPr>
        <p:spPr>
          <a:xfrm>
            <a:off x="14553292" y="4932098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0F664199-4551-4400-0CE4-E0516F085FAB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글 상세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게시글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172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BDCEF35-CFBE-C820-CD00-E8450FBF80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71"/>
          <a:stretch/>
        </p:blipFill>
        <p:spPr>
          <a:xfrm>
            <a:off x="9153525" y="2904236"/>
            <a:ext cx="7049509" cy="52838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3271BB-E44B-B898-F74F-ABA88F32DC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8"/>
          <a:stretch/>
        </p:blipFill>
        <p:spPr>
          <a:xfrm>
            <a:off x="2617500" y="2306902"/>
            <a:ext cx="6218855" cy="6950677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0BA21C4-C7DC-881B-5CC1-0F49E40C0EC8}"/>
              </a:ext>
            </a:extLst>
          </p:cNvPr>
          <p:cNvSpPr/>
          <p:nvPr/>
        </p:nvSpPr>
        <p:spPr>
          <a:xfrm>
            <a:off x="3121957" y="7451213"/>
            <a:ext cx="5325850" cy="114734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F06A4278-4344-2B5F-5448-7C12F4017F12}"/>
              </a:ext>
            </a:extLst>
          </p:cNvPr>
          <p:cNvCxnSpPr>
            <a:cxnSpLocks/>
          </p:cNvCxnSpPr>
          <p:nvPr/>
        </p:nvCxnSpPr>
        <p:spPr>
          <a:xfrm flipV="1">
            <a:off x="8771491" y="7658100"/>
            <a:ext cx="905909" cy="388295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60C02A-C643-CB5E-7117-379F5E960929}"/>
              </a:ext>
            </a:extLst>
          </p:cNvPr>
          <p:cNvCxnSpPr>
            <a:cxnSpLocks/>
          </p:cNvCxnSpPr>
          <p:nvPr/>
        </p:nvCxnSpPr>
        <p:spPr>
          <a:xfrm>
            <a:off x="10058400" y="7658100"/>
            <a:ext cx="5806209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593E26-1AA5-1B0C-19F7-F590672071CB}"/>
              </a:ext>
            </a:extLst>
          </p:cNvPr>
          <p:cNvSpPr/>
          <p:nvPr/>
        </p:nvSpPr>
        <p:spPr>
          <a:xfrm>
            <a:off x="3581399" y="1201628"/>
            <a:ext cx="6218855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글 상세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게시글 댓글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02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0366EAAE-E035-8329-9957-F04F4D2597B4}"/>
              </a:ext>
            </a:extLst>
          </p:cNvPr>
          <p:cNvSpPr/>
          <p:nvPr/>
        </p:nvSpPr>
        <p:spPr>
          <a:xfrm rot="16200000">
            <a:off x="6914819" y="5696281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FB1A53-B5AA-113B-A0A3-0E6845B6B062}"/>
              </a:ext>
            </a:extLst>
          </p:cNvPr>
          <p:cNvSpPr/>
          <p:nvPr/>
        </p:nvSpPr>
        <p:spPr>
          <a:xfrm>
            <a:off x="2714913" y="2780811"/>
            <a:ext cx="2577523" cy="69455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예정된 일정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733C19-EB8A-4246-3CF6-5DCBD877C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469" y="3638531"/>
            <a:ext cx="8482433" cy="55435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7B59BC-B0F4-30F2-B888-5DA50B299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527"/>
          <a:stretch/>
        </p:blipFill>
        <p:spPr>
          <a:xfrm>
            <a:off x="2714913" y="3666892"/>
            <a:ext cx="3913909" cy="530415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A943C0-ACAE-BF46-0ECD-DCCA888D404B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 글 상세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7CE710-896C-FBC1-41AA-808EC381122E}"/>
              </a:ext>
            </a:extLst>
          </p:cNvPr>
          <p:cNvSpPr/>
          <p:nvPr/>
        </p:nvSpPr>
        <p:spPr>
          <a:xfrm>
            <a:off x="7497469" y="2780811"/>
            <a:ext cx="2577523" cy="694558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마감된 일정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1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2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5BF635-DE9C-8B18-B183-C68FE988A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664201"/>
            <a:ext cx="11353800" cy="603249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390D2B1-9262-FF5D-FE9C-97B86C5DE094}"/>
              </a:ext>
            </a:extLst>
          </p:cNvPr>
          <p:cNvSpPr/>
          <p:nvPr/>
        </p:nvSpPr>
        <p:spPr>
          <a:xfrm>
            <a:off x="3581399" y="1201628"/>
            <a:ext cx="6218855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활동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앨범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12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1CFAFAC-FCA5-341B-B5B4-7C0883EC96A0}"/>
              </a:ext>
            </a:extLst>
          </p:cNvPr>
          <p:cNvGrpSpPr/>
          <p:nvPr/>
        </p:nvGrpSpPr>
        <p:grpSpPr>
          <a:xfrm>
            <a:off x="9226697" y="3564262"/>
            <a:ext cx="6539610" cy="5521110"/>
            <a:chOff x="1662793" y="2247900"/>
            <a:chExt cx="5840187" cy="377190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8C60C8-4E93-87D8-C23C-A04EC3EBB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62793" y="2247900"/>
              <a:ext cx="5840187" cy="3771901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7A7EE15-1F75-3E0B-B5BD-174E3AFB6F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4119" r="3234" b="1"/>
            <a:stretch/>
          </p:blipFill>
          <p:spPr>
            <a:xfrm>
              <a:off x="6629400" y="2899506"/>
              <a:ext cx="685800" cy="266155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AB79BF-A021-B32A-5AC6-FE4C0878DF18}"/>
              </a:ext>
            </a:extLst>
          </p:cNvPr>
          <p:cNvCxnSpPr>
            <a:cxnSpLocks/>
          </p:cNvCxnSpPr>
          <p:nvPr/>
        </p:nvCxnSpPr>
        <p:spPr>
          <a:xfrm>
            <a:off x="14717839" y="5260891"/>
            <a:ext cx="8382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192B86D-2AEE-3CE2-16E9-22F008AF94DA}"/>
              </a:ext>
            </a:extLst>
          </p:cNvPr>
          <p:cNvCxnSpPr>
            <a:cxnSpLocks/>
          </p:cNvCxnSpPr>
          <p:nvPr/>
        </p:nvCxnSpPr>
        <p:spPr>
          <a:xfrm>
            <a:off x="14717839" y="6552944"/>
            <a:ext cx="8382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61CBB2-ECFD-94C5-5E21-6C967A8EA531}"/>
              </a:ext>
            </a:extLst>
          </p:cNvPr>
          <p:cNvCxnSpPr>
            <a:cxnSpLocks/>
          </p:cNvCxnSpPr>
          <p:nvPr/>
        </p:nvCxnSpPr>
        <p:spPr>
          <a:xfrm>
            <a:off x="14717839" y="7927891"/>
            <a:ext cx="8382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F6F27744-BFE7-409C-C29A-AF60DC97EDDC}"/>
              </a:ext>
            </a:extLst>
          </p:cNvPr>
          <p:cNvCxnSpPr>
            <a:cxnSpLocks/>
          </p:cNvCxnSpPr>
          <p:nvPr/>
        </p:nvCxnSpPr>
        <p:spPr>
          <a:xfrm>
            <a:off x="9049469" y="4838700"/>
            <a:ext cx="5280874" cy="1597326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A16C45-982E-219B-6FE6-97542A1008FA}"/>
              </a:ext>
            </a:extLst>
          </p:cNvPr>
          <p:cNvSpPr/>
          <p:nvPr/>
        </p:nvSpPr>
        <p:spPr>
          <a:xfrm>
            <a:off x="3581400" y="1201628"/>
            <a:ext cx="59436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3.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마이페이지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개설 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가입신청 현황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CDE521F-F4C0-D8A3-0A5D-B8ED2A991E8A}"/>
              </a:ext>
            </a:extLst>
          </p:cNvPr>
          <p:cNvSpPr/>
          <p:nvPr/>
        </p:nvSpPr>
        <p:spPr>
          <a:xfrm>
            <a:off x="7754949" y="4407833"/>
            <a:ext cx="1109935" cy="69455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DD17266-6903-9E02-225E-CBAA31AFB2C9}"/>
              </a:ext>
            </a:extLst>
          </p:cNvPr>
          <p:cNvGrpSpPr/>
          <p:nvPr/>
        </p:nvGrpSpPr>
        <p:grpSpPr>
          <a:xfrm>
            <a:off x="2521693" y="2411033"/>
            <a:ext cx="6317508" cy="6835732"/>
            <a:chOff x="2521693" y="2411033"/>
            <a:chExt cx="6317508" cy="683573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311F485-9991-4CDB-8167-B90406D75A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45" r="22955"/>
            <a:stretch/>
          </p:blipFill>
          <p:spPr>
            <a:xfrm>
              <a:off x="2521693" y="2411033"/>
              <a:ext cx="6317508" cy="6835732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E683190-CE48-B3B0-7690-7864F33EEDF9}"/>
                </a:ext>
              </a:extLst>
            </p:cNvPr>
            <p:cNvSpPr/>
            <p:nvPr/>
          </p:nvSpPr>
          <p:spPr>
            <a:xfrm>
              <a:off x="2521693" y="6057900"/>
              <a:ext cx="1059707" cy="685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18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A16C45-982E-219B-6FE6-97542A1008FA}"/>
              </a:ext>
            </a:extLst>
          </p:cNvPr>
          <p:cNvSpPr/>
          <p:nvPr/>
        </p:nvSpPr>
        <p:spPr>
          <a:xfrm>
            <a:off x="3581400" y="1201628"/>
            <a:ext cx="6400800" cy="990601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3.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마이페이지</a:t>
            </a:r>
            <a:r>
              <a:rPr lang="en-US" altLang="ko-KR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1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활동중인 크루</a:t>
            </a:r>
            <a:endParaRPr lang="en-US" altLang="ko-KR" sz="2801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EAB79BF-A021-B32A-5AC6-FE4C0878DF18}"/>
              </a:ext>
            </a:extLst>
          </p:cNvPr>
          <p:cNvCxnSpPr>
            <a:cxnSpLocks/>
          </p:cNvCxnSpPr>
          <p:nvPr/>
        </p:nvCxnSpPr>
        <p:spPr>
          <a:xfrm>
            <a:off x="4918800" y="12012901"/>
            <a:ext cx="720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6A4AFBED-F343-AF8B-B65B-61854241359E}"/>
              </a:ext>
            </a:extLst>
          </p:cNvPr>
          <p:cNvGrpSpPr/>
          <p:nvPr/>
        </p:nvGrpSpPr>
        <p:grpSpPr>
          <a:xfrm>
            <a:off x="5266100" y="2781300"/>
            <a:ext cx="6858000" cy="5791200"/>
            <a:chOff x="3048000" y="2967810"/>
            <a:chExt cx="5943600" cy="461409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4B907F-FA87-DF64-483C-3AED2ED2D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48000" y="2967810"/>
              <a:ext cx="5943600" cy="461409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AC2136B-095B-EF12-B2E6-A3FE3A3852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1" t="23039" r="848" b="71636"/>
            <a:stretch/>
          </p:blipFill>
          <p:spPr>
            <a:xfrm>
              <a:off x="8229600" y="4059088"/>
              <a:ext cx="457200" cy="223222"/>
            </a:xfrm>
            <a:prstGeom prst="rect">
              <a:avLst/>
            </a:prstGeom>
          </p:spPr>
        </p:pic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FD55CE29-401D-324F-44E6-534FCDE37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1" t="23039" r="848" b="71636"/>
            <a:stretch/>
          </p:blipFill>
          <p:spPr>
            <a:xfrm>
              <a:off x="8229600" y="5393895"/>
              <a:ext cx="457200" cy="2232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BF71F0E-AD7A-386D-7330-35D62FD87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751" t="23039" r="848" b="71636"/>
            <a:stretch/>
          </p:blipFill>
          <p:spPr>
            <a:xfrm>
              <a:off x="8229600" y="6728702"/>
              <a:ext cx="457200" cy="223222"/>
            </a:xfrm>
            <a:prstGeom prst="rect">
              <a:avLst/>
            </a:prstGeom>
          </p:spPr>
        </p:pic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7FFE542-DA7B-64CC-FD19-B779669F1AE8}"/>
              </a:ext>
            </a:extLst>
          </p:cNvPr>
          <p:cNvCxnSpPr>
            <a:cxnSpLocks/>
          </p:cNvCxnSpPr>
          <p:nvPr/>
        </p:nvCxnSpPr>
        <p:spPr>
          <a:xfrm>
            <a:off x="11146538" y="6210300"/>
            <a:ext cx="648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261CBB2-ECFD-94C5-5E21-6C967A8EA531}"/>
              </a:ext>
            </a:extLst>
          </p:cNvPr>
          <p:cNvCxnSpPr>
            <a:cxnSpLocks/>
          </p:cNvCxnSpPr>
          <p:nvPr/>
        </p:nvCxnSpPr>
        <p:spPr>
          <a:xfrm>
            <a:off x="11074538" y="4163863"/>
            <a:ext cx="720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82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6952" y="1710045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2-1.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주제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90939D1-D040-E338-CF87-EA357F3A60B7}"/>
              </a:ext>
            </a:extLst>
          </p:cNvPr>
          <p:cNvSpPr/>
          <p:nvPr/>
        </p:nvSpPr>
        <p:spPr>
          <a:xfrm>
            <a:off x="3352800" y="4610100"/>
            <a:ext cx="11887200" cy="1905000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69338" y="5019336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7200" kern="0" spc="-200" dirty="0">
                <a:solidFill>
                  <a:srgbClr val="3170FB"/>
                </a:solidFill>
                <a:latin typeface="210 Bimiljeongwon B" pitchFamily="34" charset="0"/>
              </a:rPr>
              <a:t>산책코스 추천 </a:t>
            </a:r>
            <a:r>
              <a:rPr lang="ko-KR" altLang="en-US" sz="7200" kern="0" spc="-200" dirty="0">
                <a:solidFill>
                  <a:schemeClr val="tx1">
                    <a:lumMod val="85000"/>
                    <a:lumOff val="15000"/>
                  </a:schemeClr>
                </a:solidFill>
                <a:latin typeface="210 Bimiljeongwon B" pitchFamily="34" charset="0"/>
              </a:rPr>
              <a:t>웹 사이트</a:t>
            </a:r>
            <a:endParaRPr lang="en-US" sz="7200" kern="0" spc="-200" dirty="0">
              <a:solidFill>
                <a:schemeClr val="tx1">
                  <a:lumMod val="85000"/>
                  <a:lumOff val="15000"/>
                </a:schemeClr>
              </a:solidFill>
              <a:latin typeface="210 Bimiljeongwon B" pitchFamily="34" charset="0"/>
            </a:endParaRPr>
          </a:p>
        </p:txBody>
      </p:sp>
      <p:grpSp>
        <p:nvGrpSpPr>
          <p:cNvPr id="17" name="그룹 1002">
            <a:extLst>
              <a:ext uri="{FF2B5EF4-FFF2-40B4-BE49-F238E27FC236}">
                <a16:creationId xmlns:a16="http://schemas.microsoft.com/office/drawing/2014/main" id="{E4102F7C-8CF0-B3E0-7361-3D2F17ECC999}"/>
              </a:ext>
            </a:extLst>
          </p:cNvPr>
          <p:cNvGrpSpPr>
            <a:grpSpLocks noChangeAspect="1"/>
          </p:cNvGrpSpPr>
          <p:nvPr/>
        </p:nvGrpSpPr>
        <p:grpSpPr>
          <a:xfrm>
            <a:off x="3810000" y="4978972"/>
            <a:ext cx="405293" cy="324000"/>
            <a:chOff x="8788183" y="2213882"/>
            <a:chExt cx="709348" cy="567071"/>
          </a:xfrm>
        </p:grpSpPr>
        <p:pic>
          <p:nvPicPr>
            <p:cNvPr id="18" name="Object 5">
              <a:extLst>
                <a:ext uri="{FF2B5EF4-FFF2-40B4-BE49-F238E27FC236}">
                  <a16:creationId xmlns:a16="http://schemas.microsoft.com/office/drawing/2014/main" id="{542217D2-E50A-584D-3D08-616F64D2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88183" y="2213882"/>
              <a:ext cx="709348" cy="567071"/>
            </a:xfrm>
            <a:prstGeom prst="rect">
              <a:avLst/>
            </a:prstGeom>
          </p:spPr>
        </p:pic>
      </p:grpSp>
      <p:pic>
        <p:nvPicPr>
          <p:cNvPr id="19" name="Object 5">
            <a:extLst>
              <a:ext uri="{FF2B5EF4-FFF2-40B4-BE49-F238E27FC236}">
                <a16:creationId xmlns:a16="http://schemas.microsoft.com/office/drawing/2014/main" id="{32AE4940-EC1B-3176-6061-F5881DECD5A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0800000">
            <a:off x="14443851" y="4978360"/>
            <a:ext cx="405293" cy="3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5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2E3A2B2-D7B3-5C26-ADD4-82161ABF8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785639"/>
            <a:ext cx="4875652" cy="575350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977623D-6564-8185-C5B4-CEBAAB75B8F1}"/>
              </a:ext>
            </a:extLst>
          </p:cNvPr>
          <p:cNvSpPr/>
          <p:nvPr/>
        </p:nvSpPr>
        <p:spPr>
          <a:xfrm>
            <a:off x="4318783" y="1755476"/>
            <a:ext cx="4875652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1.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등록 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29F055-4D57-B3E3-75FE-83390D5350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6150" y="2755159"/>
            <a:ext cx="5039400" cy="57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9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D4342E-043C-16A2-54DC-EFC910FEB0CA}"/>
              </a:ext>
            </a:extLst>
          </p:cNvPr>
          <p:cNvSpPr/>
          <p:nvPr/>
        </p:nvSpPr>
        <p:spPr>
          <a:xfrm>
            <a:off x="4200928" y="2453434"/>
            <a:ext cx="4875652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 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D7DF3B-DAE0-288F-82C5-1E305C8EF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3507" b="1852"/>
          <a:stretch/>
        </p:blipFill>
        <p:spPr>
          <a:xfrm>
            <a:off x="3448841" y="3216975"/>
            <a:ext cx="4844679" cy="236116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0B58D-9728-577F-3114-7E639E4CBC49}"/>
              </a:ext>
            </a:extLst>
          </p:cNvPr>
          <p:cNvSpPr/>
          <p:nvPr/>
        </p:nvSpPr>
        <p:spPr>
          <a:xfrm>
            <a:off x="4800600" y="6566145"/>
            <a:ext cx="8915400" cy="155068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BD934DA6-201F-2588-B7C4-CB6977678203}"/>
              </a:ext>
            </a:extLst>
          </p:cNvPr>
          <p:cNvSpPr txBox="1"/>
          <p:nvPr/>
        </p:nvSpPr>
        <p:spPr>
          <a:xfrm>
            <a:off x="4800600" y="6947021"/>
            <a:ext cx="842687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요청 페이지에 따라 각각의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Servlet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으로 이동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→요청한 페이지로 이동</a:t>
            </a:r>
            <a:endParaRPr 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757137-D833-6D2C-25BA-BDA377F68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3488677"/>
            <a:ext cx="4548454" cy="216008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9A61017-8CBA-8CD0-205D-A0243F282084}"/>
              </a:ext>
            </a:extLst>
          </p:cNvPr>
          <p:cNvSpPr/>
          <p:nvPr/>
        </p:nvSpPr>
        <p:spPr>
          <a:xfrm>
            <a:off x="9423453" y="2466134"/>
            <a:ext cx="5818348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3.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크루 일정 등록 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선택 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07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  <p:bldP spid="1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D4342E-043C-16A2-54DC-EFC910FEB0CA}"/>
              </a:ext>
            </a:extLst>
          </p:cNvPr>
          <p:cNvSpPr/>
          <p:nvPr/>
        </p:nvSpPr>
        <p:spPr>
          <a:xfrm>
            <a:off x="4318783" y="1755476"/>
            <a:ext cx="4875652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2.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 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0B58D-9728-577F-3114-7E639E4CBC49}"/>
              </a:ext>
            </a:extLst>
          </p:cNvPr>
          <p:cNvSpPr/>
          <p:nvPr/>
        </p:nvSpPr>
        <p:spPr>
          <a:xfrm>
            <a:off x="10450082" y="2841953"/>
            <a:ext cx="3430148" cy="155068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BD934DA6-201F-2588-B7C4-CB6977678203}"/>
              </a:ext>
            </a:extLst>
          </p:cNvPr>
          <p:cNvSpPr txBox="1"/>
          <p:nvPr/>
        </p:nvSpPr>
        <p:spPr>
          <a:xfrm>
            <a:off x="9559637" y="3395248"/>
            <a:ext cx="520621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Geolocation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58EE7-4713-1A1A-4692-188A27DD4907}"/>
              </a:ext>
            </a:extLst>
          </p:cNvPr>
          <p:cNvSpPr/>
          <p:nvPr/>
        </p:nvSpPr>
        <p:spPr>
          <a:xfrm>
            <a:off x="10140225" y="5551843"/>
            <a:ext cx="4190999" cy="2029175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5170D045-D9B6-ECC3-7B66-D2BFF2243126}"/>
              </a:ext>
            </a:extLst>
          </p:cNvPr>
          <p:cNvSpPr txBox="1"/>
          <p:nvPr/>
        </p:nvSpPr>
        <p:spPr>
          <a:xfrm>
            <a:off x="9666056" y="5828419"/>
            <a:ext cx="5206216" cy="13311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리스트 선택 후 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선택한 코스 정보 값</a:t>
            </a:r>
            <a:endParaRPr 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>
            <a:off x="11961720" y="4534969"/>
            <a:ext cx="406871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7607" y="2838489"/>
            <a:ext cx="4988587" cy="37103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l="1466" t="3450" r="-1466" b="3170"/>
          <a:stretch/>
        </p:blipFill>
        <p:spPr>
          <a:xfrm>
            <a:off x="4063218" y="6964706"/>
            <a:ext cx="4699783" cy="13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7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  <p:bldP spid="14" grpId="0" animBg="1"/>
      <p:bldP spid="15" grpId="0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0B58D-9728-577F-3114-7E639E4CBC49}"/>
              </a:ext>
            </a:extLst>
          </p:cNvPr>
          <p:cNvSpPr/>
          <p:nvPr/>
        </p:nvSpPr>
        <p:spPr>
          <a:xfrm>
            <a:off x="11002864" y="2879764"/>
            <a:ext cx="3824761" cy="117104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BD934DA6-201F-2588-B7C4-CB6977678203}"/>
              </a:ext>
            </a:extLst>
          </p:cNvPr>
          <p:cNvSpPr txBox="1"/>
          <p:nvPr/>
        </p:nvSpPr>
        <p:spPr>
          <a:xfrm>
            <a:off x="10303041" y="3229918"/>
            <a:ext cx="520621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Geolocation</a:t>
            </a: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>
            <a:off x="12802073" y="4188496"/>
            <a:ext cx="324000" cy="360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002C7A-487F-9860-AC00-57B4C9C9C5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6909" y="3561533"/>
            <a:ext cx="5679222" cy="19739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A7EDB81-3314-B054-1A66-738423DF399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1" b="10539"/>
          <a:stretch/>
        </p:blipFill>
        <p:spPr>
          <a:xfrm>
            <a:off x="3686642" y="6529838"/>
            <a:ext cx="6737757" cy="1171044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6CE380A-0CC8-611F-2CA0-34D3895E5EBD}"/>
              </a:ext>
            </a:extLst>
          </p:cNvPr>
          <p:cNvSpPr/>
          <p:nvPr/>
        </p:nvSpPr>
        <p:spPr>
          <a:xfrm>
            <a:off x="6663084" y="5958503"/>
            <a:ext cx="406871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DED0C9-4C6F-4463-B07B-6ED2529BBA93}"/>
              </a:ext>
            </a:extLst>
          </p:cNvPr>
          <p:cNvSpPr/>
          <p:nvPr/>
        </p:nvSpPr>
        <p:spPr>
          <a:xfrm>
            <a:off x="10921704" y="4663875"/>
            <a:ext cx="4084736" cy="117104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9" name="Object 46">
            <a:extLst>
              <a:ext uri="{FF2B5EF4-FFF2-40B4-BE49-F238E27FC236}">
                <a16:creationId xmlns:a16="http://schemas.microsoft.com/office/drawing/2014/main" id="{A17731D9-F375-C3D2-FD6D-7938D4FBBB8F}"/>
              </a:ext>
            </a:extLst>
          </p:cNvPr>
          <p:cNvSpPr txBox="1"/>
          <p:nvPr/>
        </p:nvSpPr>
        <p:spPr>
          <a:xfrm>
            <a:off x="11435733" y="4636219"/>
            <a:ext cx="305667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리스트 선택 후  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: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선택한 코스 정보 값</a:t>
            </a:r>
            <a:endParaRPr lang="en-US" altLang="ko-KR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6ECF974C-CCF5-D064-49B6-5B99842FEBC8}"/>
              </a:ext>
            </a:extLst>
          </p:cNvPr>
          <p:cNvSpPr/>
          <p:nvPr/>
        </p:nvSpPr>
        <p:spPr>
          <a:xfrm>
            <a:off x="12785530" y="5974300"/>
            <a:ext cx="324000" cy="360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AC23654-B59D-6566-C724-AC34B7E8F5AF}"/>
              </a:ext>
            </a:extLst>
          </p:cNvPr>
          <p:cNvSpPr/>
          <p:nvPr/>
        </p:nvSpPr>
        <p:spPr>
          <a:xfrm>
            <a:off x="10792372" y="6449539"/>
            <a:ext cx="4343400" cy="117104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0FF5E9AB-6322-7157-B2C0-B5D55B20D253}"/>
              </a:ext>
            </a:extLst>
          </p:cNvPr>
          <p:cNvSpPr txBox="1"/>
          <p:nvPr/>
        </p:nvSpPr>
        <p:spPr>
          <a:xfrm>
            <a:off x="10360964" y="6833928"/>
            <a:ext cx="520621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선택한 코스 정보로 일정 등록</a:t>
            </a:r>
            <a:endParaRPr lang="en-US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79A1BF-FEBF-E463-A37B-9B486A52D953}"/>
              </a:ext>
            </a:extLst>
          </p:cNvPr>
          <p:cNvSpPr/>
          <p:nvPr/>
        </p:nvSpPr>
        <p:spPr>
          <a:xfrm>
            <a:off x="4318782" y="1755476"/>
            <a:ext cx="6120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3.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일정 등록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선택 가능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02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/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3382" y="2983212"/>
            <a:ext cx="4826920" cy="760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3990109"/>
            <a:ext cx="4826920" cy="4531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596654B-521A-9CDE-244B-3C8D5CAA8A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256"/>
          <a:stretch/>
        </p:blipFill>
        <p:spPr>
          <a:xfrm>
            <a:off x="3581401" y="2878969"/>
            <a:ext cx="5486400" cy="565255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690B43F-5EF1-0E5D-D9EC-E69F7367BAB5}"/>
              </a:ext>
            </a:extLst>
          </p:cNvPr>
          <p:cNvSpPr/>
          <p:nvPr/>
        </p:nvSpPr>
        <p:spPr>
          <a:xfrm>
            <a:off x="4318782" y="1755476"/>
            <a:ext cx="5739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설정 변경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77154A-3C66-06D0-8DBF-8491A6A5001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6342"/>
          <a:stretch/>
        </p:blipFill>
        <p:spPr>
          <a:xfrm>
            <a:off x="9419032" y="3012347"/>
            <a:ext cx="4801270" cy="501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1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50B58D-9728-577F-3114-7E639E4CBC49}"/>
              </a:ext>
            </a:extLst>
          </p:cNvPr>
          <p:cNvSpPr/>
          <p:nvPr/>
        </p:nvSpPr>
        <p:spPr>
          <a:xfrm>
            <a:off x="12496419" y="3188673"/>
            <a:ext cx="2824877" cy="2164138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2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2" name="Object 46">
            <a:extLst>
              <a:ext uri="{FF2B5EF4-FFF2-40B4-BE49-F238E27FC236}">
                <a16:creationId xmlns:a16="http://schemas.microsoft.com/office/drawing/2014/main" id="{BD934DA6-201F-2588-B7C4-CB6977678203}"/>
              </a:ext>
            </a:extLst>
          </p:cNvPr>
          <p:cNvSpPr txBox="1"/>
          <p:nvPr/>
        </p:nvSpPr>
        <p:spPr>
          <a:xfrm>
            <a:off x="11956373" y="3731081"/>
            <a:ext cx="378198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유저가 선택한</a:t>
            </a:r>
            <a:endParaRPr lang="en-US" altLang="ko-KR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정보와</a:t>
            </a:r>
            <a:endParaRPr lang="en-US" altLang="ko-KR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GPX </a:t>
            </a:r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파일 동기화</a:t>
            </a:r>
            <a:endParaRPr lang="en-US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 rot="16200000">
            <a:off x="7260248" y="4052433"/>
            <a:ext cx="354364" cy="468002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D8DE5-7772-8E94-3AF1-3D234A5C73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555" y="2702419"/>
            <a:ext cx="4378406" cy="12213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4A447DC-3D0F-B53E-81DD-8303CE200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938150"/>
            <a:ext cx="4041655" cy="138049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F698D34-2AF3-1877-B908-A72F315CF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797" y="3188673"/>
            <a:ext cx="4041655" cy="213736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E4AA0FB-7661-F28D-0A94-5B3F842475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6675" y="5982268"/>
            <a:ext cx="11834649" cy="28234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6850EAF-35FB-B4B4-21CD-96BA628B969D}"/>
              </a:ext>
            </a:extLst>
          </p:cNvPr>
          <p:cNvSpPr/>
          <p:nvPr/>
        </p:nvSpPr>
        <p:spPr>
          <a:xfrm>
            <a:off x="4318782" y="1755476"/>
            <a:ext cx="7572841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42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 animBg="1"/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830D504-20BA-3DEC-54F3-99C48FFB17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71" y="2705101"/>
            <a:ext cx="12283629" cy="64949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86A3CE0-D277-D69A-C6E8-930EFE18EBC3}"/>
              </a:ext>
            </a:extLst>
          </p:cNvPr>
          <p:cNvSpPr/>
          <p:nvPr/>
        </p:nvSpPr>
        <p:spPr>
          <a:xfrm>
            <a:off x="4318782" y="1755476"/>
            <a:ext cx="5739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선택 후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67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CB3F5CB-82B2-D84F-324B-749C03A108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78019"/>
            <a:ext cx="12268200" cy="642202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2B0BF3-4C5D-2AB8-4E4E-FF900E9E14E6}"/>
              </a:ext>
            </a:extLst>
          </p:cNvPr>
          <p:cNvSpPr/>
          <p:nvPr/>
        </p:nvSpPr>
        <p:spPr>
          <a:xfrm>
            <a:off x="4318782" y="1755476"/>
            <a:ext cx="7572841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찾기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/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일정 등록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–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코스 선택 후 </a:t>
            </a:r>
            <a:r>
              <a:rPr lang="ko-KR" altLang="en-US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로드뷰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00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58EE7-4713-1A1A-4692-188A27DD4907}"/>
              </a:ext>
            </a:extLst>
          </p:cNvPr>
          <p:cNvSpPr/>
          <p:nvPr/>
        </p:nvSpPr>
        <p:spPr>
          <a:xfrm>
            <a:off x="7501429" y="6019299"/>
            <a:ext cx="7963896" cy="155068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5170D045-D9B6-ECC3-7B66-D2BFF2243126}"/>
              </a:ext>
            </a:extLst>
          </p:cNvPr>
          <p:cNvSpPr txBox="1"/>
          <p:nvPr/>
        </p:nvSpPr>
        <p:spPr>
          <a:xfrm>
            <a:off x="7087772" y="6368181"/>
            <a:ext cx="8795656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Mycourse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에서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id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를 선택하여 얻은 전체 데이터에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 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Course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테이블에서 거리와 시간 데이터 누적 계산</a:t>
            </a:r>
            <a:endParaRPr 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>
            <a:off x="13814596" y="12713890"/>
            <a:ext cx="406871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E856A8-15D5-7321-79D8-ECD0FC4032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58" y="2894469"/>
            <a:ext cx="3265929" cy="21680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3B221C-482E-6E86-8D99-4D13AA7EAA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696" y="5178940"/>
            <a:ext cx="3265929" cy="290154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95B64C-3ADC-6624-E033-2649552DE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600" y="3180096"/>
            <a:ext cx="6566271" cy="2437126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A3A1C6-BDDE-34B0-4C72-6EC48A2DA9AA}"/>
              </a:ext>
            </a:extLst>
          </p:cNvPr>
          <p:cNvCxnSpPr/>
          <p:nvPr/>
        </p:nvCxnSpPr>
        <p:spPr>
          <a:xfrm>
            <a:off x="10439400" y="4686300"/>
            <a:ext cx="30240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B23C8-207F-F5F7-5E61-DE52AFA8428D}"/>
              </a:ext>
            </a:extLst>
          </p:cNvPr>
          <p:cNvCxnSpPr/>
          <p:nvPr/>
        </p:nvCxnSpPr>
        <p:spPr>
          <a:xfrm>
            <a:off x="11944473" y="4886016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F7757AA4-3659-18B4-63B1-1B1AED34880D}"/>
              </a:ext>
            </a:extLst>
          </p:cNvPr>
          <p:cNvSpPr/>
          <p:nvPr/>
        </p:nvSpPr>
        <p:spPr>
          <a:xfrm>
            <a:off x="4318782" y="1755476"/>
            <a:ext cx="8406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4.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마이페이지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내 정보 조회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(</a:t>
            </a:r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누적 데이터 계산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)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20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58EE7-4713-1A1A-4692-188A27DD4907}"/>
              </a:ext>
            </a:extLst>
          </p:cNvPr>
          <p:cNvSpPr/>
          <p:nvPr/>
        </p:nvSpPr>
        <p:spPr>
          <a:xfrm>
            <a:off x="10972275" y="4462550"/>
            <a:ext cx="4617591" cy="2583124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5170D045-D9B6-ECC3-7B66-D2BFF2243126}"/>
              </a:ext>
            </a:extLst>
          </p:cNvPr>
          <p:cNvSpPr txBox="1"/>
          <p:nvPr/>
        </p:nvSpPr>
        <p:spPr>
          <a:xfrm>
            <a:off x="11129651" y="4740044"/>
            <a:ext cx="4366712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클릭에 따라 좋아요 선택 여부 변경가능</a:t>
            </a:r>
            <a:endParaRPr lang="en-US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 rot="16200000">
            <a:off x="13030602" y="6000546"/>
            <a:ext cx="286988" cy="41684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B23C8-207F-F5F7-5E61-DE52AFA8428D}"/>
              </a:ext>
            </a:extLst>
          </p:cNvPr>
          <p:cNvCxnSpPr/>
          <p:nvPr/>
        </p:nvCxnSpPr>
        <p:spPr>
          <a:xfrm>
            <a:off x="15164976" y="12611701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19D9030C-8031-5E34-25B6-A4E0BF0DD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231" y="3145406"/>
            <a:ext cx="7122816" cy="538611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0074CDD5-BFC7-F92D-A099-C01950D7C164}"/>
              </a:ext>
            </a:extLst>
          </p:cNvPr>
          <p:cNvCxnSpPr>
            <a:cxnSpLocks/>
          </p:cNvCxnSpPr>
          <p:nvPr/>
        </p:nvCxnSpPr>
        <p:spPr>
          <a:xfrm flipV="1">
            <a:off x="10508961" y="6869443"/>
            <a:ext cx="1562733" cy="1134522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76105C-90CF-2FE9-8AEA-704E2CB36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142" y="5801403"/>
            <a:ext cx="1981369" cy="954107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8A3A1C6-BDDE-34B0-4C72-6EC48A2DA9AA}"/>
              </a:ext>
            </a:extLst>
          </p:cNvPr>
          <p:cNvCxnSpPr>
            <a:cxnSpLocks/>
          </p:cNvCxnSpPr>
          <p:nvPr/>
        </p:nvCxnSpPr>
        <p:spPr>
          <a:xfrm>
            <a:off x="9677400" y="8396018"/>
            <a:ext cx="674476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C38C4E19-5AE1-6B06-44D9-6577D2EDCC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0836" y="5755836"/>
            <a:ext cx="2048522" cy="9541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8B0B68-DA0A-9C2D-540F-B960ABA02077}"/>
              </a:ext>
            </a:extLst>
          </p:cNvPr>
          <p:cNvSpPr/>
          <p:nvPr/>
        </p:nvSpPr>
        <p:spPr>
          <a:xfrm>
            <a:off x="4318782" y="1755476"/>
            <a:ext cx="8406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5.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게시글 상세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좋아요 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02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추진 배경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E24D0698-9E91-E1D3-57F2-B5D89285DB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32" y="3841822"/>
            <a:ext cx="4876190" cy="4876190"/>
          </a:xfrm>
          <a:prstGeom prst="rect">
            <a:avLst/>
          </a:prstGeom>
        </p:spPr>
      </p:pic>
      <p:pic>
        <p:nvPicPr>
          <p:cNvPr id="2049" name="_x248240832">
            <a:extLst>
              <a:ext uri="{FF2B5EF4-FFF2-40B4-BE49-F238E27FC236}">
                <a16:creationId xmlns:a16="http://schemas.microsoft.com/office/drawing/2014/main" id="{363E03CA-1151-D0DB-06CE-5FBDB1183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 t="133" r="-911" b="6852"/>
          <a:stretch/>
        </p:blipFill>
        <p:spPr bwMode="auto">
          <a:xfrm>
            <a:off x="10269790" y="3502114"/>
            <a:ext cx="4754720" cy="4938882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46">
            <a:extLst>
              <a:ext uri="{FF2B5EF4-FFF2-40B4-BE49-F238E27FC236}">
                <a16:creationId xmlns:a16="http://schemas.microsoft.com/office/drawing/2014/main" id="{B13527CF-111A-9B15-C3A1-57EF09D01099}"/>
              </a:ext>
            </a:extLst>
          </p:cNvPr>
          <p:cNvSpPr txBox="1"/>
          <p:nvPr/>
        </p:nvSpPr>
        <p:spPr>
          <a:xfrm>
            <a:off x="2837719" y="8300021"/>
            <a:ext cx="52062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비만율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 증가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Object 46">
            <a:extLst>
              <a:ext uri="{FF2B5EF4-FFF2-40B4-BE49-F238E27FC236}">
                <a16:creationId xmlns:a16="http://schemas.microsoft.com/office/drawing/2014/main" id="{3DAD0E9E-3903-5D83-6168-481206CBCB3B}"/>
              </a:ext>
            </a:extLst>
          </p:cNvPr>
          <p:cNvSpPr txBox="1"/>
          <p:nvPr/>
        </p:nvSpPr>
        <p:spPr>
          <a:xfrm>
            <a:off x="10126346" y="8335034"/>
            <a:ext cx="52062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만성질환자 증가</a:t>
            </a:r>
            <a:endParaRPr lang="en-US" sz="36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C97007-0F07-3186-B970-6C11CE243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9611" y="2472183"/>
            <a:ext cx="2285695" cy="2285695"/>
          </a:xfrm>
          <a:prstGeom prst="rect">
            <a:avLst/>
          </a:prstGeom>
        </p:spPr>
      </p:pic>
      <p:sp>
        <p:nvSpPr>
          <p:cNvPr id="24" name="폭발: 8pt 23">
            <a:extLst>
              <a:ext uri="{FF2B5EF4-FFF2-40B4-BE49-F238E27FC236}">
                <a16:creationId xmlns:a16="http://schemas.microsoft.com/office/drawing/2014/main" id="{099758C7-1923-3CC2-F7F5-D519FE29EC2C}"/>
              </a:ext>
            </a:extLst>
          </p:cNvPr>
          <p:cNvSpPr/>
          <p:nvPr/>
        </p:nvSpPr>
        <p:spPr>
          <a:xfrm>
            <a:off x="8413579" y="5459979"/>
            <a:ext cx="1460841" cy="1134522"/>
          </a:xfrm>
          <a:prstGeom prst="irregularSeal1">
            <a:avLst/>
          </a:prstGeom>
          <a:ln>
            <a:solidFill>
              <a:schemeClr val="accent6">
                <a:alpha val="28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9B537BF1-32D3-B15F-FD9F-4339F33DBD9C}"/>
              </a:ext>
            </a:extLst>
          </p:cNvPr>
          <p:cNvSpPr txBox="1"/>
          <p:nvPr/>
        </p:nvSpPr>
        <p:spPr>
          <a:xfrm>
            <a:off x="6426671" y="5704075"/>
            <a:ext cx="5206216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rgbClr val="FF0000"/>
                </a:solidFill>
                <a:latin typeface="Gmarket Sans Bold" pitchFamily="34" charset="0"/>
                <a:cs typeface="Gmarket Sans Bold" pitchFamily="34" charset="0"/>
              </a:rPr>
              <a:t>사회 문제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86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24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2E58EE7-4713-1A1A-4692-188A27DD4907}"/>
              </a:ext>
            </a:extLst>
          </p:cNvPr>
          <p:cNvSpPr/>
          <p:nvPr/>
        </p:nvSpPr>
        <p:spPr>
          <a:xfrm>
            <a:off x="2497183" y="4129493"/>
            <a:ext cx="4890255" cy="3108895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15" name="Object 46">
            <a:extLst>
              <a:ext uri="{FF2B5EF4-FFF2-40B4-BE49-F238E27FC236}">
                <a16:creationId xmlns:a16="http://schemas.microsoft.com/office/drawing/2014/main" id="{5170D045-D9B6-ECC3-7B66-D2BFF2243126}"/>
              </a:ext>
            </a:extLst>
          </p:cNvPr>
          <p:cNvSpPr txBox="1"/>
          <p:nvPr/>
        </p:nvSpPr>
        <p:spPr>
          <a:xfrm>
            <a:off x="2833373" y="4350851"/>
            <a:ext cx="4366712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클릭에 따라 좋아요 선택 여부 변경가능</a:t>
            </a:r>
            <a:endParaRPr lang="en-US" sz="24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63193AE-39F4-500E-51A2-6FED4B584932}"/>
              </a:ext>
            </a:extLst>
          </p:cNvPr>
          <p:cNvSpPr/>
          <p:nvPr/>
        </p:nvSpPr>
        <p:spPr>
          <a:xfrm rot="16200000">
            <a:off x="4664815" y="5349319"/>
            <a:ext cx="286988" cy="41684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66EB23C8-207F-F5F7-5E61-DE52AFA8428D}"/>
              </a:ext>
            </a:extLst>
          </p:cNvPr>
          <p:cNvCxnSpPr/>
          <p:nvPr/>
        </p:nvCxnSpPr>
        <p:spPr>
          <a:xfrm>
            <a:off x="15164976" y="12611701"/>
            <a:ext cx="0" cy="975260"/>
          </a:xfrm>
          <a:prstGeom prst="straightConnector1">
            <a:avLst/>
          </a:prstGeom>
          <a:ln w="57150">
            <a:solidFill>
              <a:srgbClr val="317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EA76105C-90CF-2FE9-8AEA-704E2CB365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727" y="5143500"/>
            <a:ext cx="1981369" cy="95410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38C4E19-5AE1-6B06-44D9-6577D2EDC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49" y="5104609"/>
            <a:ext cx="2048522" cy="95410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26C72E3-95B4-A0EB-0CAB-D810BDE00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6544" y="2738903"/>
            <a:ext cx="8288909" cy="524847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3523A2-B6DD-068A-8A46-824C21666B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9746" y="7877373"/>
            <a:ext cx="7945707" cy="1126281"/>
          </a:xfrm>
          <a:prstGeom prst="rect">
            <a:avLst/>
          </a:prstGeom>
        </p:spPr>
      </p:pic>
      <p:sp>
        <p:nvSpPr>
          <p:cNvPr id="5" name="Object 46">
            <a:extLst>
              <a:ext uri="{FF2B5EF4-FFF2-40B4-BE49-F238E27FC236}">
                <a16:creationId xmlns:a16="http://schemas.microsoft.com/office/drawing/2014/main" id="{97A06FD9-D0EA-9663-F1D2-7E0D456098B5}"/>
              </a:ext>
            </a:extLst>
          </p:cNvPr>
          <p:cNvSpPr txBox="1"/>
          <p:nvPr/>
        </p:nvSpPr>
        <p:spPr>
          <a:xfrm>
            <a:off x="2582746" y="6083222"/>
            <a:ext cx="4719128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AJAX 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→ </a:t>
            </a:r>
            <a:r>
              <a:rPr lang="ko-KR" altLang="en-US" sz="3200" b="1" kern="0" spc="-100" dirty="0" err="1">
                <a:solidFill>
                  <a:srgbClr val="3170FB"/>
                </a:solidFill>
                <a:latin typeface="Gmarket Sans Bold" pitchFamily="34" charset="0"/>
              </a:rPr>
              <a:t>서블릿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 →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JS</a:t>
            </a:r>
            <a:r>
              <a:rPr lang="ko-KR" altLang="en-US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 → </a:t>
            </a:r>
            <a:r>
              <a:rPr lang="en-US" altLang="ko-KR" sz="3200" b="1" kern="0" spc="-100" dirty="0">
                <a:solidFill>
                  <a:srgbClr val="3170FB"/>
                </a:solidFill>
                <a:latin typeface="Gmarket Sans Bold" pitchFamily="34" charset="0"/>
              </a:rPr>
              <a:t>JSP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5185A3F-6E4B-A544-AB67-B235B06D408A}"/>
              </a:ext>
            </a:extLst>
          </p:cNvPr>
          <p:cNvSpPr/>
          <p:nvPr/>
        </p:nvSpPr>
        <p:spPr>
          <a:xfrm>
            <a:off x="4318782" y="1755476"/>
            <a:ext cx="8406617" cy="1022543"/>
          </a:xfrm>
          <a:prstGeom prst="rect">
            <a:avLst/>
          </a:prstGeom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5.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게시글 상세</a:t>
            </a:r>
            <a:r>
              <a:rPr lang="en-US" altLang="ko-KR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-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좋아요 </a:t>
            </a:r>
            <a:r>
              <a:rPr lang="en-US" altLang="ko-KR" sz="24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기능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98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5" grpId="0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EA2423-4EA4-F2BA-C0D8-86FD19D5CA11}"/>
              </a:ext>
            </a:extLst>
          </p:cNvPr>
          <p:cNvSpPr/>
          <p:nvPr/>
        </p:nvSpPr>
        <p:spPr>
          <a:xfrm>
            <a:off x="1990476" y="1086955"/>
            <a:ext cx="14276190" cy="8208000"/>
          </a:xfrm>
          <a:prstGeom prst="rect">
            <a:avLst/>
          </a:prstGeom>
          <a:solidFill>
            <a:srgbClr val="E6ED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1005">
            <a:extLst>
              <a:ext uri="{FF2B5EF4-FFF2-40B4-BE49-F238E27FC236}">
                <a16:creationId xmlns:a16="http://schemas.microsoft.com/office/drawing/2014/main" id="{D880FA40-4D47-4AA5-1615-A0F714541E70}"/>
              </a:ext>
            </a:extLst>
          </p:cNvPr>
          <p:cNvGrpSpPr/>
          <p:nvPr/>
        </p:nvGrpSpPr>
        <p:grpSpPr>
          <a:xfrm>
            <a:off x="2627799" y="2795944"/>
            <a:ext cx="4151460" cy="948905"/>
            <a:chOff x="859846" y="5196167"/>
            <a:chExt cx="4151460" cy="948905"/>
          </a:xfrm>
        </p:grpSpPr>
        <p:pic>
          <p:nvPicPr>
            <p:cNvPr id="5" name="Object 14">
              <a:extLst>
                <a:ext uri="{FF2B5EF4-FFF2-40B4-BE49-F238E27FC236}">
                  <a16:creationId xmlns:a16="http://schemas.microsoft.com/office/drawing/2014/main" id="{A98BC7E4-D5EF-71DE-5A3E-4EDB85B8A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9846" y="5196167"/>
              <a:ext cx="4151460" cy="948905"/>
            </a:xfrm>
            <a:prstGeom prst="rect">
              <a:avLst/>
            </a:prstGeom>
          </p:spPr>
        </p:pic>
      </p:grpSp>
      <p:pic>
        <p:nvPicPr>
          <p:cNvPr id="7" name="Object 21">
            <a:extLst>
              <a:ext uri="{FF2B5EF4-FFF2-40B4-BE49-F238E27FC236}">
                <a16:creationId xmlns:a16="http://schemas.microsoft.com/office/drawing/2014/main" id="{3580C181-A267-5CA4-6C9B-8D590295331A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7418" y="3592449"/>
            <a:ext cx="13069861" cy="367794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877800" y="612572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2" name="Object 17">
            <a:extLst>
              <a:ext uri="{FF2B5EF4-FFF2-40B4-BE49-F238E27FC236}">
                <a16:creationId xmlns:a16="http://schemas.microsoft.com/office/drawing/2014/main" id="{510A6F43-022C-49D1-CDDE-1123C42BAEAA}"/>
              </a:ext>
            </a:extLst>
          </p:cNvPr>
          <p:cNvSpPr txBox="1"/>
          <p:nvPr/>
        </p:nvSpPr>
        <p:spPr>
          <a:xfrm>
            <a:off x="49972" y="4853429"/>
            <a:ext cx="1825561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7200" b="1" kern="0" spc="-200" dirty="0">
                <a:solidFill>
                  <a:schemeClr val="bg1">
                    <a:lumMod val="6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05. </a:t>
            </a:r>
            <a:r>
              <a:rPr lang="ko-KR" altLang="en-US" sz="7200" b="1" kern="0" spc="-2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자체 평가 및 보완사항</a:t>
            </a:r>
          </a:p>
        </p:txBody>
      </p:sp>
    </p:spTree>
    <p:extLst>
      <p:ext uri="{BB962C8B-B14F-4D97-AF65-F5344CB8AC3E}">
        <p14:creationId xmlns:p14="http://schemas.microsoft.com/office/powerpoint/2010/main" val="7652448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4.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자체평가 및 보완사항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545320" y="2575024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E570AEF7-212C-0395-8E85-E0E6B3181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211" y="4213641"/>
            <a:ext cx="957359" cy="957359"/>
          </a:xfrm>
          <a:prstGeom prst="rect">
            <a:avLst/>
          </a:prstGeom>
        </p:spPr>
      </p:pic>
      <p:sp>
        <p:nvSpPr>
          <p:cNvPr id="14" name="Object 46">
            <a:extLst>
              <a:ext uri="{FF2B5EF4-FFF2-40B4-BE49-F238E27FC236}">
                <a16:creationId xmlns:a16="http://schemas.microsoft.com/office/drawing/2014/main" id="{36118EA7-34DC-DCB7-C824-209360ED05E5}"/>
              </a:ext>
            </a:extLst>
          </p:cNvPr>
          <p:cNvSpPr txBox="1"/>
          <p:nvPr/>
        </p:nvSpPr>
        <p:spPr>
          <a:xfrm>
            <a:off x="11459737" y="4440769"/>
            <a:ext cx="69901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</a:rPr>
              <a:t>팀워크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2E731B0-1137-6289-0958-D7027EFB8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211" y="5288424"/>
            <a:ext cx="957359" cy="957359"/>
          </a:xfrm>
          <a:prstGeom prst="rect">
            <a:avLst/>
          </a:prstGeom>
        </p:spPr>
      </p:pic>
      <p:sp>
        <p:nvSpPr>
          <p:cNvPr id="19" name="Object 46">
            <a:extLst>
              <a:ext uri="{FF2B5EF4-FFF2-40B4-BE49-F238E27FC236}">
                <a16:creationId xmlns:a16="http://schemas.microsoft.com/office/drawing/2014/main" id="{C9089B9D-AA4C-C64B-8F73-8F3B9C58304F}"/>
              </a:ext>
            </a:extLst>
          </p:cNvPr>
          <p:cNvSpPr txBox="1"/>
          <p:nvPr/>
        </p:nvSpPr>
        <p:spPr>
          <a:xfrm>
            <a:off x="11459737" y="5511973"/>
            <a:ext cx="69901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도전의식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9002F2C-DDF7-0BB6-37AA-5E815CCD6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3211" y="6306946"/>
            <a:ext cx="957359" cy="957359"/>
          </a:xfrm>
          <a:prstGeom prst="rect">
            <a:avLst/>
          </a:prstGeom>
        </p:spPr>
      </p:pic>
      <p:sp>
        <p:nvSpPr>
          <p:cNvPr id="21" name="Object 46">
            <a:extLst>
              <a:ext uri="{FF2B5EF4-FFF2-40B4-BE49-F238E27FC236}">
                <a16:creationId xmlns:a16="http://schemas.microsoft.com/office/drawing/2014/main" id="{CB006A09-E1C6-5A97-0868-3A097B7284BB}"/>
              </a:ext>
            </a:extLst>
          </p:cNvPr>
          <p:cNvSpPr txBox="1"/>
          <p:nvPr/>
        </p:nvSpPr>
        <p:spPr>
          <a:xfrm>
            <a:off x="11459737" y="6530495"/>
            <a:ext cx="69901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  <a:cs typeface="Gmarket Sans Bold" pitchFamily="34" charset="0"/>
              </a:rPr>
              <a:t>성장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2B08C0-72A9-B04F-AF0D-C40E1B1006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4467" y="3705380"/>
            <a:ext cx="3999268" cy="3999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87FEB3-9917-16F7-0A72-F78C72257F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4046574" y="4213641"/>
            <a:ext cx="1028254" cy="10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3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4.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자체평가 및 보완사항</a:t>
            </a:r>
            <a:endParaRPr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4" name="Object 46">
            <a:extLst>
              <a:ext uri="{FF2B5EF4-FFF2-40B4-BE49-F238E27FC236}">
                <a16:creationId xmlns:a16="http://schemas.microsoft.com/office/drawing/2014/main" id="{B95289A1-615A-6E28-058C-CDC9EA3DAAF8}"/>
              </a:ext>
            </a:extLst>
          </p:cNvPr>
          <p:cNvSpPr txBox="1"/>
          <p:nvPr/>
        </p:nvSpPr>
        <p:spPr>
          <a:xfrm>
            <a:off x="7570370" y="3189807"/>
            <a:ext cx="326709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rgbClr val="3170FB"/>
                </a:solidFill>
                <a:latin typeface="Gmarket Sans Bold" pitchFamily="34" charset="0"/>
              </a:rPr>
              <a:t>보완할 사항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E4E2B0-B5F9-3E23-8F6B-9C703B1D3A94}"/>
              </a:ext>
            </a:extLst>
          </p:cNvPr>
          <p:cNvSpPr/>
          <p:nvPr/>
        </p:nvSpPr>
        <p:spPr>
          <a:xfrm>
            <a:off x="3310282" y="4167134"/>
            <a:ext cx="3768937" cy="4861496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76ACFC8-4A6A-96AC-6F21-4542326BFBF6}"/>
              </a:ext>
            </a:extLst>
          </p:cNvPr>
          <p:cNvGrpSpPr/>
          <p:nvPr/>
        </p:nvGrpSpPr>
        <p:grpSpPr>
          <a:xfrm>
            <a:off x="3823433" y="4491440"/>
            <a:ext cx="2690535" cy="2971218"/>
            <a:chOff x="2831971" y="5394881"/>
            <a:chExt cx="2690535" cy="297121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2112CA1-9B56-BA31-42BA-54154AB470F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4725" y="5448143"/>
              <a:ext cx="1260000" cy="1224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F443284-6393-7A0D-7D27-2B5A8E7F9D5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04906" y="5394881"/>
              <a:ext cx="1317600" cy="13176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8AD14DE-C9F8-3EA5-D824-F36062E9E6D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31971" y="7048499"/>
              <a:ext cx="1317600" cy="13176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B59EA0F-2680-0899-A38C-D4D2E9A537F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91320" y="7048499"/>
              <a:ext cx="1317600" cy="1317600"/>
            </a:xfrm>
            <a:prstGeom prst="rect">
              <a:avLst/>
            </a:prstGeom>
          </p:spPr>
        </p:pic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F4DBE9DA-8C6E-65DC-A360-2263F9C597AB}"/>
              </a:ext>
            </a:extLst>
          </p:cNvPr>
          <p:cNvSpPr/>
          <p:nvPr/>
        </p:nvSpPr>
        <p:spPr>
          <a:xfrm>
            <a:off x="3813297" y="7742254"/>
            <a:ext cx="2918120" cy="1022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1692F7-501C-A8F5-C493-197AD4B0A3A5}"/>
              </a:ext>
            </a:extLst>
          </p:cNvPr>
          <p:cNvSpPr/>
          <p:nvPr/>
        </p:nvSpPr>
        <p:spPr>
          <a:xfrm>
            <a:off x="3688473" y="7742254"/>
            <a:ext cx="3031101" cy="102254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b="1" kern="0" spc="-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뱃지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 부여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49710B-F404-257E-9C79-424F75259856}"/>
              </a:ext>
            </a:extLst>
          </p:cNvPr>
          <p:cNvSpPr/>
          <p:nvPr/>
        </p:nvSpPr>
        <p:spPr>
          <a:xfrm>
            <a:off x="7296483" y="4167134"/>
            <a:ext cx="3768937" cy="4861496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CF0EE61-5364-25AF-78D1-877999AACC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7867" y="4544702"/>
            <a:ext cx="2352265" cy="2352265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582A189B-758D-4D49-54E8-8AC6A2D20612}"/>
              </a:ext>
            </a:extLst>
          </p:cNvPr>
          <p:cNvSpPr/>
          <p:nvPr/>
        </p:nvSpPr>
        <p:spPr>
          <a:xfrm>
            <a:off x="7744857" y="7742254"/>
            <a:ext cx="2918120" cy="1022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E67C3B-765E-7A69-3A07-44DDBAC3710F}"/>
              </a:ext>
            </a:extLst>
          </p:cNvPr>
          <p:cNvSpPr/>
          <p:nvPr/>
        </p:nvSpPr>
        <p:spPr>
          <a:xfrm>
            <a:off x="7472158" y="7764844"/>
            <a:ext cx="3275281" cy="102254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b="1" kern="0" spc="-10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자전거 코스 찾기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41C06C-5A6E-0D93-30C3-6C97E3AFC8FA}"/>
              </a:ext>
            </a:extLst>
          </p:cNvPr>
          <p:cNvSpPr/>
          <p:nvPr/>
        </p:nvSpPr>
        <p:spPr>
          <a:xfrm>
            <a:off x="11282684" y="4177812"/>
            <a:ext cx="3768937" cy="4861496"/>
          </a:xfrm>
          <a:prstGeom prst="rect">
            <a:avLst/>
          </a:prstGeom>
          <a:solidFill>
            <a:srgbClr val="F2FBFC"/>
          </a:solidFill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endParaRPr lang="ko-KR" altLang="en-US" sz="3600" b="1" kern="0" spc="-100" dirty="0">
              <a:solidFill>
                <a:srgbClr val="FF0000"/>
              </a:solidFill>
              <a:highlight>
                <a:srgbClr val="FFFF00"/>
              </a:highlight>
              <a:latin typeface="Gmarket Sans Bold" pitchFamily="34" charset="0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7E45A2B-B0D8-AA07-F22F-1892D80071A1}"/>
              </a:ext>
            </a:extLst>
          </p:cNvPr>
          <p:cNvSpPr/>
          <p:nvPr/>
        </p:nvSpPr>
        <p:spPr>
          <a:xfrm>
            <a:off x="11731058" y="7752932"/>
            <a:ext cx="2918120" cy="102254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C559B8A-F9C3-F538-4D87-1DAD424A8387}"/>
              </a:ext>
            </a:extLst>
          </p:cNvPr>
          <p:cNvSpPr/>
          <p:nvPr/>
        </p:nvSpPr>
        <p:spPr>
          <a:xfrm>
            <a:off x="11408144" y="7775522"/>
            <a:ext cx="3275281" cy="1022543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채팅</a:t>
            </a:r>
            <a:endParaRPr lang="en-US" altLang="ko-KR" sz="2800" b="1" kern="0" spc="-100" dirty="0">
              <a:solidFill>
                <a:schemeClr val="tx1">
                  <a:lumMod val="85000"/>
                  <a:lumOff val="15000"/>
                </a:schemeClr>
              </a:solidFill>
              <a:latin typeface="Gmarket Sans Bold" pitchFamily="34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01F7170-B425-7781-45F7-83A6F4F8BE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41611" y="4561088"/>
            <a:ext cx="2851081" cy="285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16" grpId="0" animBg="1"/>
      <p:bldP spid="12" grpId="0"/>
      <p:bldP spid="21" grpId="0" animBg="1"/>
      <p:bldP spid="22" grpId="0" animBg="1"/>
      <p:bldP spid="23" grpId="0"/>
      <p:bldP spid="26" grpId="0" animBg="1"/>
      <p:bldP spid="2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76256" y="144098"/>
            <a:ext cx="2948399" cy="2046978"/>
            <a:chOff x="476256" y="144098"/>
            <a:chExt cx="2948399" cy="20469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56" y="144098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072" y="6717330"/>
            <a:ext cx="2948399" cy="2046978"/>
            <a:chOff x="693072" y="6717330"/>
            <a:chExt cx="2948399" cy="20469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072" y="6717330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23456" y="2848903"/>
            <a:ext cx="2948399" cy="2046978"/>
            <a:chOff x="14928107" y="4552042"/>
            <a:chExt cx="2948399" cy="20469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8107" y="4552042"/>
              <a:ext cx="2948399" cy="204697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44529" y="639336"/>
            <a:ext cx="15272847" cy="11583024"/>
            <a:chOff x="1544529" y="639336"/>
            <a:chExt cx="15272847" cy="115830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4529" y="639336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79582" y="2237340"/>
            <a:ext cx="10728836" cy="1162859"/>
            <a:chOff x="3778439" y="3573675"/>
            <a:chExt cx="10728836" cy="11628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8439" y="3573675"/>
              <a:ext cx="10728836" cy="116285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267294" y="2525686"/>
            <a:ext cx="1382731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b="1" kern="0" spc="-100" dirty="0" err="1">
                <a:solidFill>
                  <a:srgbClr val="000000"/>
                </a:solidFill>
                <a:latin typeface="210 Bimiljeongwon B" pitchFamily="34" charset="0"/>
              </a:rPr>
              <a:t>워킹크루</a:t>
            </a:r>
            <a:endParaRPr lang="en-US" altLang="ko-KR" sz="4000" b="1" kern="0" spc="-100" dirty="0">
              <a:solidFill>
                <a:srgbClr val="000000"/>
              </a:solidFill>
              <a:latin typeface="210 Bimiljeongwon B" pitchFamily="34" charset="0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3997416" y="2371790"/>
            <a:ext cx="915080" cy="915080"/>
            <a:chOff x="3997416" y="3697565"/>
            <a:chExt cx="915080" cy="91508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7416" y="3697565"/>
              <a:ext cx="915080" cy="91508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4A588FC-C089-E3C4-4ABC-A2CF12F47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092" y="4541940"/>
            <a:ext cx="5067739" cy="4648603"/>
          </a:xfrm>
          <a:prstGeom prst="rect">
            <a:avLst/>
          </a:prstGeom>
        </p:spPr>
      </p:pic>
      <p:sp>
        <p:nvSpPr>
          <p:cNvPr id="2" name="Object 11">
            <a:extLst>
              <a:ext uri="{FF2B5EF4-FFF2-40B4-BE49-F238E27FC236}">
                <a16:creationId xmlns:a16="http://schemas.microsoft.com/office/drawing/2014/main" id="{0FC8C4E4-3929-1B0B-0C5A-0AB541C18B8E}"/>
              </a:ext>
            </a:extLst>
          </p:cNvPr>
          <p:cNvSpPr txBox="1"/>
          <p:nvPr/>
        </p:nvSpPr>
        <p:spPr>
          <a:xfrm>
            <a:off x="476256" y="5219098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- </a:t>
            </a:r>
            <a:r>
              <a:rPr lang="ko-KR" altLang="en-US" sz="4000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감사합니다</a:t>
            </a:r>
            <a:r>
              <a:rPr lang="en-US" altLang="ko-KR" sz="4000" kern="0" spc="-100" dirty="0">
                <a:solidFill>
                  <a:schemeClr val="tx1">
                    <a:lumMod val="95000"/>
                    <a:lumOff val="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 -</a:t>
            </a:r>
            <a:endParaRPr lang="en-US" sz="4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84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2-2.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추진 배경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3541735-A774-C42D-9294-2B6C20329752}"/>
              </a:ext>
            </a:extLst>
          </p:cNvPr>
          <p:cNvGrpSpPr/>
          <p:nvPr/>
        </p:nvGrpSpPr>
        <p:grpSpPr>
          <a:xfrm>
            <a:off x="10290439" y="3554178"/>
            <a:ext cx="5167608" cy="5066603"/>
            <a:chOff x="18902768" y="-603738"/>
            <a:chExt cx="5940000" cy="5940000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0F02B4-54BF-EDB4-E4EA-0FC9FF21D1C2}"/>
                </a:ext>
              </a:extLst>
            </p:cNvPr>
            <p:cNvSpPr/>
            <p:nvPr/>
          </p:nvSpPr>
          <p:spPr>
            <a:xfrm>
              <a:off x="18902768" y="-603738"/>
              <a:ext cx="5940000" cy="5940000"/>
            </a:xfrm>
            <a:prstGeom prst="ellipse">
              <a:avLst/>
            </a:prstGeom>
            <a:gradFill>
              <a:gsLst>
                <a:gs pos="95000">
                  <a:srgbClr val="FFC000"/>
                </a:gs>
                <a:gs pos="50000">
                  <a:schemeClr val="accent6">
                    <a:lumMod val="40000"/>
                    <a:lumOff val="60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1DCB39FD-F3AA-1C41-A6BB-A4CE024CD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0483" y="267310"/>
              <a:ext cx="4876190" cy="4876190"/>
            </a:xfrm>
            <a:prstGeom prst="rect">
              <a:avLst/>
            </a:prstGeom>
          </p:spPr>
        </p:pic>
      </p:grpSp>
      <p:sp>
        <p:nvSpPr>
          <p:cNvPr id="2" name="Object 46">
            <a:extLst>
              <a:ext uri="{FF2B5EF4-FFF2-40B4-BE49-F238E27FC236}">
                <a16:creationId xmlns:a16="http://schemas.microsoft.com/office/drawing/2014/main" id="{A1AD51C1-D246-C2AD-7E5E-7848667B1274}"/>
              </a:ext>
            </a:extLst>
          </p:cNvPr>
          <p:cNvSpPr txBox="1"/>
          <p:nvPr/>
        </p:nvSpPr>
        <p:spPr>
          <a:xfrm>
            <a:off x="3724894" y="4311804"/>
            <a:ext cx="5206216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운동 장려 및 지원의 필요성 </a:t>
            </a:r>
            <a:r>
              <a:rPr lang="ko-KR" altLang="en-US" sz="3600" b="1" kern="0" spc="-100" dirty="0">
                <a:solidFill>
                  <a:srgbClr val="FF0000"/>
                </a:solidFill>
                <a:latin typeface="Gmarket Sans Bold" pitchFamily="34" charset="0"/>
                <a:cs typeface="Gmarket Sans Bold" pitchFamily="34" charset="0"/>
              </a:rPr>
              <a:t>증가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C5306C8-4B65-E766-DE66-300F73D852E2}"/>
              </a:ext>
            </a:extLst>
          </p:cNvPr>
          <p:cNvSpPr/>
          <p:nvPr/>
        </p:nvSpPr>
        <p:spPr>
          <a:xfrm>
            <a:off x="6019800" y="5885244"/>
            <a:ext cx="406871" cy="468000"/>
          </a:xfrm>
          <a:prstGeom prst="downArrow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8" name="Object 46">
            <a:extLst>
              <a:ext uri="{FF2B5EF4-FFF2-40B4-BE49-F238E27FC236}">
                <a16:creationId xmlns:a16="http://schemas.microsoft.com/office/drawing/2014/main" id="{EBCE2353-C6F3-998E-D529-C629CFCAEEB8}"/>
              </a:ext>
            </a:extLst>
          </p:cNvPr>
          <p:cNvSpPr txBox="1"/>
          <p:nvPr/>
        </p:nvSpPr>
        <p:spPr>
          <a:xfrm>
            <a:off x="2888079" y="7077899"/>
            <a:ext cx="667031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운동</a:t>
            </a:r>
            <a:r>
              <a:rPr lang="en-US" altLang="ko-KR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(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산책</a:t>
            </a:r>
            <a:r>
              <a:rPr lang="en-US" altLang="ko-KR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)</a:t>
            </a:r>
            <a:r>
              <a:rPr lang="ko-KR" altLang="en-US" sz="36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  <a:cs typeface="Gmarket Sans Bold" pitchFamily="34" charset="0"/>
              </a:rPr>
              <a:t> 관련 웹 사이트 제작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43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70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529" y="648860"/>
            <a:ext cx="15272847" cy="11583024"/>
            <a:chOff x="1544529" y="648860"/>
            <a:chExt cx="15272847" cy="1158302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4529" y="648860"/>
              <a:ext cx="15272847" cy="115830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90476" y="1086955"/>
            <a:ext cx="14276190" cy="694558"/>
            <a:chOff x="1990476" y="1086955"/>
            <a:chExt cx="14276190" cy="6945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0476" y="1086955"/>
              <a:ext cx="14276190" cy="6945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342150" y="1485900"/>
            <a:ext cx="7572841" cy="1134522"/>
            <a:chOff x="5356437" y="1342857"/>
            <a:chExt cx="7572841" cy="11345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437" y="1342857"/>
              <a:ext cx="7572841" cy="113452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96266" y="1714986"/>
            <a:ext cx="182879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000" kern="0" spc="-100" dirty="0">
                <a:solidFill>
                  <a:srgbClr val="3170FB"/>
                </a:solidFill>
                <a:latin typeface="210 Bimiljeongwon B" pitchFamily="34" charset="0"/>
                <a:cs typeface="210 Bimiljeongwon B" pitchFamily="34" charset="0"/>
              </a:rPr>
              <a:t>2-3. </a:t>
            </a:r>
            <a:r>
              <a:rPr lang="ko-KR" altLang="en-US" sz="4000" kern="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210 Bimiljeongwon B" pitchFamily="34" charset="0"/>
                <a:cs typeface="210 Bimiljeongwon B" pitchFamily="34" charset="0"/>
              </a:rPr>
              <a:t>특징 및 차별성 </a:t>
            </a:r>
            <a:endParaRPr lang="en-US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20" name="그룹 1020"/>
          <p:cNvGrpSpPr/>
          <p:nvPr/>
        </p:nvGrpSpPr>
        <p:grpSpPr>
          <a:xfrm>
            <a:off x="5557485" y="1673600"/>
            <a:ext cx="869186" cy="869186"/>
            <a:chOff x="5551148" y="1475525"/>
            <a:chExt cx="869186" cy="86918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51148" y="1475525"/>
              <a:ext cx="869186" cy="869186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6BCE7E9-1697-61C2-CCBE-B8A9C964B4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34" y="2983725"/>
            <a:ext cx="5815088" cy="582639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1113E86-39F8-C0CE-861C-551CBFE991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952" y="2924394"/>
            <a:ext cx="5943600" cy="516738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2071694" y="2283035"/>
            <a:ext cx="1150913" cy="1150913"/>
            <a:chOff x="12049927" y="1872023"/>
            <a:chExt cx="1150913" cy="115091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49927" y="1872023"/>
              <a:ext cx="1150913" cy="1150913"/>
            </a:xfrm>
            <a:prstGeom prst="rect">
              <a:avLst/>
            </a:prstGeom>
          </p:spPr>
        </p:pic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B02F0CA-9AFD-0B28-9749-02B852998FB1}"/>
              </a:ext>
            </a:extLst>
          </p:cNvPr>
          <p:cNvSpPr/>
          <p:nvPr/>
        </p:nvSpPr>
        <p:spPr>
          <a:xfrm>
            <a:off x="8870123" y="8293067"/>
            <a:ext cx="7197499" cy="786074"/>
          </a:xfrm>
          <a:prstGeom prst="roundRect">
            <a:avLst/>
          </a:prstGeom>
          <a:solidFill>
            <a:srgbClr val="F2FBF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7DC3E7-C0C5-A442-4215-9102A191CE4D}"/>
              </a:ext>
            </a:extLst>
          </p:cNvPr>
          <p:cNvSpPr txBox="1"/>
          <p:nvPr/>
        </p:nvSpPr>
        <p:spPr>
          <a:xfrm>
            <a:off x="8682452" y="8293067"/>
            <a:ext cx="7572840" cy="700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00" marR="0" indent="-63500" algn="ct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내 근처 산책로 조회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Gmarket Sans Bold" pitchFamily="34" charset="0"/>
              </a:rPr>
              <a:t> </a:t>
            </a:r>
            <a:r>
              <a:rPr lang="ko-KR" altLang="en-US" sz="2800" b="1" kern="0" spc="-100" dirty="0">
                <a:solidFill>
                  <a:schemeClr val="tx1">
                    <a:lumMod val="85000"/>
                    <a:lumOff val="15000"/>
                  </a:schemeClr>
                </a:solidFill>
                <a:latin typeface="Gmarket Sans Bold" pitchFamily="34" charset="0"/>
              </a:rPr>
              <a:t>→</a:t>
            </a:r>
            <a:r>
              <a:rPr lang="ko-KR" altLang="en-US" sz="2800" b="1" kern="0" spc="-100" dirty="0">
                <a:solidFill>
                  <a:srgbClr val="FF0000"/>
                </a:solidFill>
                <a:latin typeface="Gmarket Sans Bold" pitchFamily="34" charset="0"/>
              </a:rPr>
              <a:t> 관광지 위주로 전국 조회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331E6EF-5974-C036-D34B-9F65874C54A3}"/>
              </a:ext>
            </a:extLst>
          </p:cNvPr>
          <p:cNvCxnSpPr>
            <a:cxnSpLocks/>
          </p:cNvCxnSpPr>
          <p:nvPr/>
        </p:nvCxnSpPr>
        <p:spPr>
          <a:xfrm>
            <a:off x="3505200" y="3433948"/>
            <a:ext cx="990600" cy="0"/>
          </a:xfrm>
          <a:prstGeom prst="line">
            <a:avLst/>
          </a:prstGeom>
          <a:ln w="88900" cmpd="dbl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0667E1B-DED2-C2E9-CB93-4FC4A8A5F595}"/>
              </a:ext>
            </a:extLst>
          </p:cNvPr>
          <p:cNvSpPr/>
          <p:nvPr/>
        </p:nvSpPr>
        <p:spPr>
          <a:xfrm>
            <a:off x="3163448" y="5143501"/>
            <a:ext cx="5599551" cy="2855168"/>
          </a:xfrm>
          <a:prstGeom prst="roundRect">
            <a:avLst/>
          </a:prstGeom>
          <a:noFill/>
          <a:ln w="57150">
            <a:solidFill>
              <a:srgbClr val="3170F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17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4028</TotalTime>
  <Words>2131</Words>
  <Application>Microsoft Office PowerPoint</Application>
  <PresentationFormat>사용자 지정</PresentationFormat>
  <Paragraphs>417</Paragraphs>
  <Slides>74</Slides>
  <Notes>51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74</vt:i4>
      </vt:variant>
    </vt:vector>
  </HeadingPairs>
  <TitlesOfParts>
    <vt:vector size="82" baseType="lpstr">
      <vt:lpstr>210 Bimiljeongwon B</vt:lpstr>
      <vt:lpstr>Gmarket Sans Bold</vt:lpstr>
      <vt:lpstr>Gmarket Sans Medium</vt:lpstr>
      <vt:lpstr>Söhne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kj</cp:lastModifiedBy>
  <cp:revision>57</cp:revision>
  <dcterms:created xsi:type="dcterms:W3CDTF">2023-12-15T20:24:32Z</dcterms:created>
  <dcterms:modified xsi:type="dcterms:W3CDTF">2023-12-21T02:34:14Z</dcterms:modified>
</cp:coreProperties>
</file>